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77" r:id="rId3"/>
    <p:sldId id="271" r:id="rId4"/>
    <p:sldId id="272" r:id="rId5"/>
    <p:sldId id="257" r:id="rId6"/>
    <p:sldId id="296" r:id="rId7"/>
    <p:sldId id="273" r:id="rId8"/>
    <p:sldId id="274" r:id="rId9"/>
    <p:sldId id="275" r:id="rId10"/>
    <p:sldId id="278" r:id="rId11"/>
    <p:sldId id="258" r:id="rId12"/>
    <p:sldId id="286" r:id="rId13"/>
    <p:sldId id="287" r:id="rId14"/>
    <p:sldId id="298" r:id="rId15"/>
    <p:sldId id="289" r:id="rId16"/>
    <p:sldId id="299" r:id="rId17"/>
    <p:sldId id="300" r:id="rId18"/>
    <p:sldId id="301" r:id="rId19"/>
    <p:sldId id="302" r:id="rId20"/>
    <p:sldId id="303" r:id="rId21"/>
    <p:sldId id="304" r:id="rId22"/>
    <p:sldId id="305" r:id="rId23"/>
    <p:sldId id="26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745"/>
    <p:restoredTop sz="70112"/>
  </p:normalViewPr>
  <p:slideViewPr>
    <p:cSldViewPr snapToGrid="0" snapToObjects="1">
      <p:cViewPr varScale="1">
        <p:scale>
          <a:sx n="73" d="100"/>
          <a:sy n="73" d="100"/>
        </p:scale>
        <p:origin x="9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BA8BB5-096B-E445-85A8-4DACD3562D41}" type="datetimeFigureOut">
              <a:rPr lang="en-US" smtClean="0"/>
              <a:t>11/9/18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AB11BC-0202-DE4D-9167-A0B0F1A6BEFB}" type="slidenum">
              <a:rPr lang="en-US" smtClean="0"/>
              <a:t>‹#›</a:t>
            </a:fld>
            <a:endParaRPr lang="en-US"/>
          </a:p>
        </p:txBody>
      </p:sp>
    </p:spTree>
    <p:extLst>
      <p:ext uri="{BB962C8B-B14F-4D97-AF65-F5344CB8AC3E}">
        <p14:creationId xmlns:p14="http://schemas.microsoft.com/office/powerpoint/2010/main" val="3072761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overarching aim of this chapter is to give the reader a contextual background and general overview of the major developments in geographical modelling for the simulation of the individual.  The reader is introduced to a discussion around the purpose of modelling as well how complexity theory has influenced the way that we view (and simulate) geographical systems.  We end the chapter by discussing the benefits of bringing together agent-based modelling and GIS.</a:t>
            </a:r>
          </a:p>
          <a:p>
            <a:endParaRPr lang="en-US" dirty="0"/>
          </a:p>
        </p:txBody>
      </p:sp>
      <p:sp>
        <p:nvSpPr>
          <p:cNvPr id="4" name="Slide Number Placeholder 3"/>
          <p:cNvSpPr>
            <a:spLocks noGrp="1"/>
          </p:cNvSpPr>
          <p:nvPr>
            <p:ph type="sldNum" sz="quarter" idx="10"/>
          </p:nvPr>
        </p:nvSpPr>
        <p:spPr/>
        <p:txBody>
          <a:bodyPr/>
          <a:lstStyle/>
          <a:p>
            <a:fld id="{84AB11BC-0202-DE4D-9167-A0B0F1A6BEFB}" type="slidenum">
              <a:rPr lang="en-US" smtClean="0"/>
              <a:t>1</a:t>
            </a:fld>
            <a:endParaRPr lang="en-US"/>
          </a:p>
        </p:txBody>
      </p:sp>
    </p:spTree>
    <p:extLst>
      <p:ext uri="{BB962C8B-B14F-4D97-AF65-F5344CB8AC3E}">
        <p14:creationId xmlns:p14="http://schemas.microsoft.com/office/powerpoint/2010/main" val="3275942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Figure: Conceptualization of an agent-based model where people are connected to each other and take actions when a specific condition is met</a:t>
            </a:r>
          </a:p>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12</a:t>
            </a:fld>
            <a:endParaRPr lang="en-US"/>
          </a:p>
        </p:txBody>
      </p:sp>
    </p:spTree>
    <p:extLst>
      <p:ext uri="{BB962C8B-B14F-4D97-AF65-F5344CB8AC3E}">
        <p14:creationId xmlns:p14="http://schemas.microsoft.com/office/powerpoint/2010/main" val="975894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are the questions that social scientists and geographers need to consider when designing and building an agent-based model? What design frameworks and software toolkits are available to use? What are their relative pros and cons? What methods are available for documenting design concepts and why are they useful to </a:t>
            </a:r>
            <a:r>
              <a:rPr lang="en-US" dirty="0" err="1"/>
              <a:t>modellers</a:t>
            </a:r>
            <a:r>
              <a:rPr lang="en-US" dirty="0"/>
              <a:t>? This chapter will introduce the core concepts and frameworks that can be used to plan, implement and disseminate geographical agent-based models.</a:t>
            </a:r>
          </a:p>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13</a:t>
            </a:fld>
            <a:endParaRPr lang="en-US"/>
          </a:p>
        </p:txBody>
      </p:sp>
    </p:spTree>
    <p:extLst>
      <p:ext uri="{BB962C8B-B14F-4D97-AF65-F5344CB8AC3E}">
        <p14:creationId xmlns:p14="http://schemas.microsoft.com/office/powerpoint/2010/main" val="881445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Picture: </a:t>
            </a:r>
            <a:r>
              <a:rPr lang="en-US" sz="1200" kern="1200" dirty="0">
                <a:solidFill>
                  <a:schemeClr val="tx1"/>
                </a:solidFill>
                <a:effectLst/>
                <a:latin typeface="+mn-lt"/>
                <a:ea typeface="+mn-ea"/>
                <a:cs typeface="+mn-cs"/>
              </a:rPr>
              <a:t>NetLogo contexts: the observer, patches and turtles</a:t>
            </a:r>
          </a:p>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14</a:t>
            </a:fld>
            <a:endParaRPr lang="en-US"/>
          </a:p>
        </p:txBody>
      </p:sp>
    </p:spTree>
    <p:extLst>
      <p:ext uri="{BB962C8B-B14F-4D97-AF65-F5344CB8AC3E}">
        <p14:creationId xmlns:p14="http://schemas.microsoft.com/office/powerpoint/2010/main" val="487335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15</a:t>
            </a:fld>
            <a:endParaRPr lang="en-US"/>
          </a:p>
        </p:txBody>
      </p:sp>
    </p:spTree>
    <p:extLst>
      <p:ext uri="{BB962C8B-B14F-4D97-AF65-F5344CB8AC3E}">
        <p14:creationId xmlns:p14="http://schemas.microsoft.com/office/powerpoint/2010/main" val="4074806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Figures: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Abstracting from the real world to a series of layers to be used in the artificial world upon which the agent-based model is based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Vector data for a model.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4AB11BC-0202-DE4D-9167-A0B0F1A6BEFB}" type="slidenum">
              <a:rPr lang="en-US" smtClean="0"/>
              <a:t>16</a:t>
            </a:fld>
            <a:endParaRPr lang="en-US"/>
          </a:p>
        </p:txBody>
      </p:sp>
    </p:spTree>
    <p:extLst>
      <p:ext uri="{BB962C8B-B14F-4D97-AF65-F5344CB8AC3E}">
        <p14:creationId xmlns:p14="http://schemas.microsoft.com/office/powerpoint/2010/main" val="534553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Figure 7.3 </a:t>
            </a:r>
            <a:r>
              <a:rPr lang="en-US" sz="1200" kern="1200" dirty="0">
                <a:solidFill>
                  <a:schemeClr val="tx1"/>
                </a:solidFill>
                <a:effectLst/>
                <a:latin typeface="+mn-lt"/>
                <a:ea typeface="+mn-ea"/>
                <a:cs typeface="+mn-cs"/>
              </a:rPr>
              <a:t>Heuristic model of route choice: (A) breakdown of space into a hierarchy, differentiating regional, node-based, and road segment-based decision-making; (B) an example route choice process, where different heuristic rule sets are engaged at each level of the hierarchy.</a:t>
            </a:r>
            <a:endParaRPr lang="en-US"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4AB11BC-0202-DE4D-9167-A0B0F1A6BEFB}" type="slidenum">
              <a:rPr lang="en-US" smtClean="0"/>
              <a:t>17</a:t>
            </a:fld>
            <a:endParaRPr lang="en-US"/>
          </a:p>
        </p:txBody>
      </p:sp>
    </p:spTree>
    <p:extLst>
      <p:ext uri="{BB962C8B-B14F-4D97-AF65-F5344CB8AC3E}">
        <p14:creationId xmlns:p14="http://schemas.microsoft.com/office/powerpoint/2010/main" val="2444846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Figure 8.1 </a:t>
            </a:r>
            <a:r>
              <a:rPr lang="en-US" sz="1200" kern="1200" dirty="0">
                <a:solidFill>
                  <a:schemeClr val="tx1"/>
                </a:solidFill>
                <a:effectLst/>
                <a:latin typeface="+mn-lt"/>
                <a:ea typeface="+mn-ea"/>
                <a:cs typeface="+mn-cs"/>
              </a:rPr>
              <a:t>From left to right, a basic graph, a social network and a simplified transportation network</a:t>
            </a:r>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Figure 8.12 </a:t>
            </a:r>
            <a:r>
              <a:rPr lang="en-US" sz="1200" kern="1200" dirty="0">
                <a:solidFill>
                  <a:schemeClr val="tx1"/>
                </a:solidFill>
                <a:effectLst/>
                <a:latin typeface="+mn-lt"/>
                <a:ea typeface="+mn-ea"/>
                <a:cs typeface="+mn-cs"/>
              </a:rPr>
              <a:t>Agents and networks related to going to and from work: (B) evolution of the social network over time as agents interact with each other</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4AB11BC-0202-DE4D-9167-A0B0F1A6BEFB}" type="slidenum">
              <a:rPr lang="en-US" smtClean="0"/>
              <a:t>18</a:t>
            </a:fld>
            <a:endParaRPr lang="en-US"/>
          </a:p>
        </p:txBody>
      </p:sp>
    </p:spTree>
    <p:extLst>
      <p:ext uri="{BB962C8B-B14F-4D97-AF65-F5344CB8AC3E}">
        <p14:creationId xmlns:p14="http://schemas.microsoft.com/office/powerpoint/2010/main" val="4282018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Figure 9.1 </a:t>
            </a:r>
            <a:r>
              <a:rPr lang="en-US" sz="1200" kern="1200" dirty="0">
                <a:solidFill>
                  <a:schemeClr val="tx1"/>
                </a:solidFill>
                <a:effectLst/>
                <a:latin typeface="+mn-lt"/>
                <a:ea typeface="+mn-ea"/>
                <a:cs typeface="+mn-cs"/>
              </a:rPr>
              <a:t>Overview of the statistics and methods that will be introduced in this chapter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19</a:t>
            </a:fld>
            <a:endParaRPr lang="en-US"/>
          </a:p>
        </p:txBody>
      </p:sp>
    </p:spTree>
    <p:extLst>
      <p:ext uri="{BB962C8B-B14F-4D97-AF65-F5344CB8AC3E}">
        <p14:creationId xmlns:p14="http://schemas.microsoft.com/office/powerpoint/2010/main" val="2517486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Model evaluation is one of the central challenges associated with agent-based models. A key question that all </a:t>
            </a:r>
            <a:r>
              <a:rPr lang="en-US" dirty="0" err="1"/>
              <a:t>modellers</a:t>
            </a:r>
            <a:r>
              <a:rPr lang="en-US" dirty="0"/>
              <a:t> face is “</a:t>
            </a:r>
            <a:r>
              <a:rPr lang="en-US" i="1" dirty="0"/>
              <a:t>how well does this model simulate the phenomenon of interest?</a:t>
            </a:r>
            <a:r>
              <a:rPr lang="en-US" dirty="0"/>
              <a:t>”. While there are no universally accepted methods for evaluating agent-based models, researchers often adopt the same three stage process of verification, calibration and validation. This chapter presents an overview of the methods that are commonly used within each of these stages. The overarching aim of this chapter is to provide the reader with the knowledge to design their own approach to evaluating agent-based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20</a:t>
            </a:fld>
            <a:endParaRPr lang="en-US"/>
          </a:p>
        </p:txBody>
      </p:sp>
    </p:spTree>
    <p:extLst>
      <p:ext uri="{BB962C8B-B14F-4D97-AF65-F5344CB8AC3E}">
        <p14:creationId xmlns:p14="http://schemas.microsoft.com/office/powerpoint/2010/main" val="1193988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21</a:t>
            </a:fld>
            <a:endParaRPr lang="en-US"/>
          </a:p>
        </p:txBody>
      </p:sp>
    </p:spTree>
    <p:extLst>
      <p:ext uri="{BB962C8B-B14F-4D97-AF65-F5344CB8AC3E}">
        <p14:creationId xmlns:p14="http://schemas.microsoft.com/office/powerpoint/2010/main" val="833068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2</a:t>
            </a:fld>
            <a:endParaRPr lang="en-US"/>
          </a:p>
        </p:txBody>
      </p:sp>
    </p:spTree>
    <p:extLst>
      <p:ext uri="{BB962C8B-B14F-4D97-AF65-F5344CB8AC3E}">
        <p14:creationId xmlns:p14="http://schemas.microsoft.com/office/powerpoint/2010/main" val="4115328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Figure 12.5 </a:t>
            </a:r>
            <a:r>
              <a:rPr lang="en-US" sz="1200" kern="1200" dirty="0">
                <a:solidFill>
                  <a:schemeClr val="tx1"/>
                </a:solidFill>
                <a:effectLst/>
                <a:latin typeface="+mn-lt"/>
                <a:ea typeface="+mn-ea"/>
                <a:cs typeface="+mn-cs"/>
              </a:rPr>
              <a:t>A sample of application domains for agent-based models for geographical systems</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Figure 12.3 </a:t>
            </a:r>
            <a:r>
              <a:rPr lang="en-US" sz="1200" kern="1200" dirty="0">
                <a:solidFill>
                  <a:schemeClr val="tx1"/>
                </a:solidFill>
                <a:effectLst/>
                <a:latin typeface="+mn-lt"/>
                <a:ea typeface="+mn-ea"/>
                <a:cs typeface="+mn-cs"/>
              </a:rPr>
              <a:t>Hotspots of activity of Twitter users: tweet locations and associated densities for a selection of prolific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22</a:t>
            </a:fld>
            <a:endParaRPr lang="en-US"/>
          </a:p>
        </p:txBody>
      </p:sp>
    </p:spTree>
    <p:extLst>
      <p:ext uri="{BB962C8B-B14F-4D97-AF65-F5344CB8AC3E}">
        <p14:creationId xmlns:p14="http://schemas.microsoft.com/office/powerpoint/2010/main" val="456226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3</a:t>
            </a:fld>
            <a:endParaRPr lang="en-US"/>
          </a:p>
        </p:txBody>
      </p:sp>
    </p:spTree>
    <p:extLst>
      <p:ext uri="{BB962C8B-B14F-4D97-AF65-F5344CB8AC3E}">
        <p14:creationId xmlns:p14="http://schemas.microsoft.com/office/powerpoint/2010/main" val="515300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4</a:t>
            </a:fld>
            <a:endParaRPr lang="en-US"/>
          </a:p>
        </p:txBody>
      </p:sp>
    </p:spTree>
    <p:extLst>
      <p:ext uri="{BB962C8B-B14F-4D97-AF65-F5344CB8AC3E}">
        <p14:creationId xmlns:p14="http://schemas.microsoft.com/office/powerpoint/2010/main" val="2768001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7</a:t>
            </a:fld>
            <a:endParaRPr lang="en-US"/>
          </a:p>
        </p:txBody>
      </p:sp>
    </p:spTree>
    <p:extLst>
      <p:ext uri="{BB962C8B-B14F-4D97-AF65-F5344CB8AC3E}">
        <p14:creationId xmlns:p14="http://schemas.microsoft.com/office/powerpoint/2010/main" val="3174882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note that data and data analysis techniques do</a:t>
            </a:r>
          </a:p>
          <a:p>
            <a:r>
              <a:rPr lang="en-US" sz="1200" kern="1200" dirty="0">
                <a:solidFill>
                  <a:schemeClr val="tx1"/>
                </a:solidFill>
                <a:effectLst/>
                <a:latin typeface="+mn-lt"/>
                <a:ea typeface="+mn-ea"/>
                <a:cs typeface="+mn-cs"/>
              </a:rPr>
              <a:t>not replace the scientific method of hypothesis, model and test. Data (and data</a:t>
            </a:r>
          </a:p>
          <a:p>
            <a:r>
              <a:rPr lang="en-US" sz="1200" kern="1200" dirty="0">
                <a:solidFill>
                  <a:schemeClr val="tx1"/>
                </a:solidFill>
                <a:effectLst/>
                <a:latin typeface="+mn-lt"/>
                <a:ea typeface="+mn-ea"/>
                <a:cs typeface="+mn-cs"/>
              </a:rPr>
              <a:t>science techniques) can help with answering research questions but often fails to</a:t>
            </a:r>
          </a:p>
          <a:p>
            <a:r>
              <a:rPr lang="en-US" sz="1200" kern="1200" dirty="0">
                <a:solidFill>
                  <a:schemeClr val="tx1"/>
                </a:solidFill>
                <a:effectLst/>
                <a:latin typeface="+mn-lt"/>
                <a:ea typeface="+mn-ea"/>
                <a:cs typeface="+mn-cs"/>
              </a:rPr>
              <a:t>reveal the casual effects (Mazur and Manley, 2016). Data does not give us the ‘why’,</a:t>
            </a:r>
          </a:p>
          <a:p>
            <a:r>
              <a:rPr lang="en-US" sz="1200" kern="1200" dirty="0">
                <a:solidFill>
                  <a:schemeClr val="tx1"/>
                </a:solidFill>
                <a:effectLst/>
                <a:latin typeface="+mn-lt"/>
                <a:ea typeface="+mn-ea"/>
                <a:cs typeface="+mn-cs"/>
              </a:rPr>
              <a:t>only the ‘what’, in the sense that it gives us the </a:t>
            </a:r>
            <a:r>
              <a:rPr lang="en-US" sz="1200" i="1" kern="1200" dirty="0">
                <a:solidFill>
                  <a:schemeClr val="tx1"/>
                </a:solidFill>
                <a:effectLst/>
                <a:latin typeface="+mn-lt"/>
                <a:ea typeface="+mn-ea"/>
                <a:cs typeface="+mn-cs"/>
              </a:rPr>
              <a:t>patterns </a:t>
            </a:r>
            <a:r>
              <a:rPr lang="en-US" sz="1200" kern="1200" dirty="0">
                <a:solidFill>
                  <a:schemeClr val="tx1"/>
                </a:solidFill>
                <a:effectLst/>
                <a:latin typeface="+mn-lt"/>
                <a:ea typeface="+mn-ea"/>
                <a:cs typeface="+mn-cs"/>
              </a:rPr>
              <a:t>but not the </a:t>
            </a:r>
            <a:r>
              <a:rPr lang="en-US" sz="1200" i="1" kern="1200" dirty="0">
                <a:solidFill>
                  <a:schemeClr val="tx1"/>
                </a:solidFill>
                <a:effectLst/>
                <a:latin typeface="+mn-lt"/>
                <a:ea typeface="+mn-ea"/>
                <a:cs typeface="+mn-cs"/>
              </a:rPr>
              <a:t>processes </a:t>
            </a:r>
            <a:r>
              <a:rPr lang="en-US" sz="1200" kern="1200" dirty="0">
                <a:solidFill>
                  <a:schemeClr val="tx1"/>
                </a:solidFill>
                <a:effectLst/>
                <a:latin typeface="+mn-lt"/>
                <a:ea typeface="+mn-ea"/>
                <a:cs typeface="+mn-cs"/>
              </a:rPr>
              <a:t>that</a:t>
            </a:r>
          </a:p>
          <a:p>
            <a:r>
              <a:rPr lang="en-US" sz="1200" kern="1200" dirty="0">
                <a:solidFill>
                  <a:schemeClr val="tx1"/>
                </a:solidFill>
                <a:effectLst/>
                <a:latin typeface="+mn-lt"/>
                <a:ea typeface="+mn-ea"/>
                <a:cs typeface="+mn-cs"/>
              </a:rPr>
              <a:t>cause them to emerge. For this, we need to model social interaction – this is the</a:t>
            </a:r>
          </a:p>
          <a:p>
            <a:r>
              <a:rPr lang="en-US" sz="1200" kern="1200" dirty="0">
                <a:solidFill>
                  <a:schemeClr val="tx1"/>
                </a:solidFill>
                <a:effectLst/>
                <a:latin typeface="+mn-lt"/>
                <a:ea typeface="+mn-ea"/>
                <a:cs typeface="+mn-cs"/>
              </a:rPr>
              <a:t>broader view of CSS (Torrens, 2010b; Cioffi-Revilla, 2014).</a:t>
            </a:r>
          </a:p>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8</a:t>
            </a:fld>
            <a:endParaRPr lang="en-US"/>
          </a:p>
        </p:txBody>
      </p:sp>
    </p:spTree>
    <p:extLst>
      <p:ext uri="{BB962C8B-B14F-4D97-AF65-F5344CB8AC3E}">
        <p14:creationId xmlns:p14="http://schemas.microsoft.com/office/powerpoint/2010/main" val="3771496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9</a:t>
            </a:fld>
            <a:endParaRPr lang="en-US"/>
          </a:p>
        </p:txBody>
      </p:sp>
    </p:spTree>
    <p:extLst>
      <p:ext uri="{BB962C8B-B14F-4D97-AF65-F5344CB8AC3E}">
        <p14:creationId xmlns:p14="http://schemas.microsoft.com/office/powerpoint/2010/main" val="649959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10</a:t>
            </a:fld>
            <a:endParaRPr lang="en-US"/>
          </a:p>
        </p:txBody>
      </p:sp>
    </p:spTree>
    <p:extLst>
      <p:ext uri="{BB962C8B-B14F-4D97-AF65-F5344CB8AC3E}">
        <p14:creationId xmlns:p14="http://schemas.microsoft.com/office/powerpoint/2010/main" val="2832090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B11BC-0202-DE4D-9167-A0B0F1A6BEFB}" type="slidenum">
              <a:rPr lang="en-US" smtClean="0"/>
              <a:t>11</a:t>
            </a:fld>
            <a:endParaRPr lang="en-US"/>
          </a:p>
        </p:txBody>
      </p:sp>
    </p:spTree>
    <p:extLst>
      <p:ext uri="{BB962C8B-B14F-4D97-AF65-F5344CB8AC3E}">
        <p14:creationId xmlns:p14="http://schemas.microsoft.com/office/powerpoint/2010/main" val="1887994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7A16-E78A-BE4A-AC43-8512E7D932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F38C8-365B-CA4F-B19D-567E737B1A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28210-3A32-5F42-B6C1-4EC7285777A7}"/>
              </a:ext>
            </a:extLst>
          </p:cNvPr>
          <p:cNvSpPr>
            <a:spLocks noGrp="1"/>
          </p:cNvSpPr>
          <p:nvPr>
            <p:ph type="dt" sz="half" idx="10"/>
          </p:nvPr>
        </p:nvSpPr>
        <p:spPr/>
        <p:txBody>
          <a:bodyPr/>
          <a:lstStyle/>
          <a:p>
            <a:fld id="{53326AB7-C146-8643-AC32-1D896C71A7F3}" type="datetimeFigureOut">
              <a:rPr lang="en-US" smtClean="0"/>
              <a:t>11/9/18</a:t>
            </a:fld>
            <a:endParaRPr lang="en-US"/>
          </a:p>
        </p:txBody>
      </p:sp>
      <p:sp>
        <p:nvSpPr>
          <p:cNvPr id="5" name="Footer Placeholder 4">
            <a:extLst>
              <a:ext uri="{FF2B5EF4-FFF2-40B4-BE49-F238E27FC236}">
                <a16:creationId xmlns:a16="http://schemas.microsoft.com/office/drawing/2014/main" id="{906277F9-D1A2-9843-B607-FCC14A031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80A87-2C80-A64B-87FB-EF30B3D84BEC}"/>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82555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44AF-4076-ED4B-B391-C5A3489C04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C2274F-54BF-764B-B515-33F41ADD7A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3412C-0D19-274E-9402-8A7B85561B08}"/>
              </a:ext>
            </a:extLst>
          </p:cNvPr>
          <p:cNvSpPr>
            <a:spLocks noGrp="1"/>
          </p:cNvSpPr>
          <p:nvPr>
            <p:ph type="dt" sz="half" idx="10"/>
          </p:nvPr>
        </p:nvSpPr>
        <p:spPr/>
        <p:txBody>
          <a:bodyPr/>
          <a:lstStyle/>
          <a:p>
            <a:fld id="{53326AB7-C146-8643-AC32-1D896C71A7F3}" type="datetimeFigureOut">
              <a:rPr lang="en-US" smtClean="0"/>
              <a:t>11/9/18</a:t>
            </a:fld>
            <a:endParaRPr lang="en-US"/>
          </a:p>
        </p:txBody>
      </p:sp>
      <p:sp>
        <p:nvSpPr>
          <p:cNvPr id="5" name="Footer Placeholder 4">
            <a:extLst>
              <a:ext uri="{FF2B5EF4-FFF2-40B4-BE49-F238E27FC236}">
                <a16:creationId xmlns:a16="http://schemas.microsoft.com/office/drawing/2014/main" id="{AC034415-ED19-A445-BD68-A64A25C07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3F4D4-B881-F34A-81D6-2E0313F65EE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940806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434B5-95B9-8F45-9704-269CFCDE3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99913-B6B0-7C48-9E46-20EC11E0D7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E55D2-ADC8-E348-B484-18FD79F5F120}"/>
              </a:ext>
            </a:extLst>
          </p:cNvPr>
          <p:cNvSpPr>
            <a:spLocks noGrp="1"/>
          </p:cNvSpPr>
          <p:nvPr>
            <p:ph type="dt" sz="half" idx="10"/>
          </p:nvPr>
        </p:nvSpPr>
        <p:spPr/>
        <p:txBody>
          <a:bodyPr/>
          <a:lstStyle/>
          <a:p>
            <a:fld id="{53326AB7-C146-8643-AC32-1D896C71A7F3}" type="datetimeFigureOut">
              <a:rPr lang="en-US" smtClean="0"/>
              <a:t>11/9/18</a:t>
            </a:fld>
            <a:endParaRPr lang="en-US"/>
          </a:p>
        </p:txBody>
      </p:sp>
      <p:sp>
        <p:nvSpPr>
          <p:cNvPr id="5" name="Footer Placeholder 4">
            <a:extLst>
              <a:ext uri="{FF2B5EF4-FFF2-40B4-BE49-F238E27FC236}">
                <a16:creationId xmlns:a16="http://schemas.microsoft.com/office/drawing/2014/main" id="{9547F7AC-E50A-D649-85D6-DB77ADB23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9C60-9BE1-C544-82FC-951DBED57A52}"/>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29942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72FB-6E84-2F49-8A51-0972418C7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F1C8D-6F5A-7D47-9201-3E7B6F5451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AB3CC-E7E0-6340-B3A4-F00DB09C83B6}"/>
              </a:ext>
            </a:extLst>
          </p:cNvPr>
          <p:cNvSpPr>
            <a:spLocks noGrp="1"/>
          </p:cNvSpPr>
          <p:nvPr>
            <p:ph type="dt" sz="half" idx="10"/>
          </p:nvPr>
        </p:nvSpPr>
        <p:spPr/>
        <p:txBody>
          <a:bodyPr/>
          <a:lstStyle/>
          <a:p>
            <a:fld id="{53326AB7-C146-8643-AC32-1D896C71A7F3}" type="datetimeFigureOut">
              <a:rPr lang="en-US" smtClean="0"/>
              <a:t>11/9/18</a:t>
            </a:fld>
            <a:endParaRPr lang="en-US"/>
          </a:p>
        </p:txBody>
      </p:sp>
      <p:sp>
        <p:nvSpPr>
          <p:cNvPr id="5" name="Footer Placeholder 4">
            <a:extLst>
              <a:ext uri="{FF2B5EF4-FFF2-40B4-BE49-F238E27FC236}">
                <a16:creationId xmlns:a16="http://schemas.microsoft.com/office/drawing/2014/main" id="{7D837D03-AC59-D14F-9507-84D846908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9326-81CE-0942-A45E-A9A8005451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0659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8158-F8C2-434F-AD68-D86B3031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BB0E7-5DE5-0D42-9359-2B7E8DAA3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10A837-B060-AA46-AA08-6F233B11970D}"/>
              </a:ext>
            </a:extLst>
          </p:cNvPr>
          <p:cNvSpPr>
            <a:spLocks noGrp="1"/>
          </p:cNvSpPr>
          <p:nvPr>
            <p:ph type="dt" sz="half" idx="10"/>
          </p:nvPr>
        </p:nvSpPr>
        <p:spPr/>
        <p:txBody>
          <a:bodyPr/>
          <a:lstStyle/>
          <a:p>
            <a:fld id="{53326AB7-C146-8643-AC32-1D896C71A7F3}" type="datetimeFigureOut">
              <a:rPr lang="en-US" smtClean="0"/>
              <a:t>11/9/18</a:t>
            </a:fld>
            <a:endParaRPr lang="en-US"/>
          </a:p>
        </p:txBody>
      </p:sp>
      <p:sp>
        <p:nvSpPr>
          <p:cNvPr id="5" name="Footer Placeholder 4">
            <a:extLst>
              <a:ext uri="{FF2B5EF4-FFF2-40B4-BE49-F238E27FC236}">
                <a16:creationId xmlns:a16="http://schemas.microsoft.com/office/drawing/2014/main" id="{5CFEE10B-C123-1B45-B864-6B8D5BE9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CC4B6-2F8B-CA45-99D7-D48C1C9972F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759222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530F-2ABB-F741-86CD-02B983C49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270D-31DF-824D-AAC7-1A8C490EB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55378-871B-074A-9340-5A273CC147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61FB1B-E7C3-3547-A1B6-22B90A24B538}"/>
              </a:ext>
            </a:extLst>
          </p:cNvPr>
          <p:cNvSpPr>
            <a:spLocks noGrp="1"/>
          </p:cNvSpPr>
          <p:nvPr>
            <p:ph type="dt" sz="half" idx="10"/>
          </p:nvPr>
        </p:nvSpPr>
        <p:spPr/>
        <p:txBody>
          <a:bodyPr/>
          <a:lstStyle/>
          <a:p>
            <a:fld id="{53326AB7-C146-8643-AC32-1D896C71A7F3}" type="datetimeFigureOut">
              <a:rPr lang="en-US" smtClean="0"/>
              <a:t>11/9/18</a:t>
            </a:fld>
            <a:endParaRPr lang="en-US"/>
          </a:p>
        </p:txBody>
      </p:sp>
      <p:sp>
        <p:nvSpPr>
          <p:cNvPr id="6" name="Footer Placeholder 5">
            <a:extLst>
              <a:ext uri="{FF2B5EF4-FFF2-40B4-BE49-F238E27FC236}">
                <a16:creationId xmlns:a16="http://schemas.microsoft.com/office/drawing/2014/main" id="{7F3ECCE9-7B6F-4948-8417-3E618E857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C9493-26BA-D644-84CB-6514BD1933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0077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FA1D-0768-FC4F-B75B-EDE0297EB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D8327-4932-5241-83AC-C7F2238257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529289-DA97-FA4F-883B-1C08A606C7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D275AA-C108-7C4D-9250-CEC009533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4C4C786-F911-8F45-B48E-D4C85A8F3C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578C52-1C7D-8B4B-BA4A-CE1D6F06640F}"/>
              </a:ext>
            </a:extLst>
          </p:cNvPr>
          <p:cNvSpPr>
            <a:spLocks noGrp="1"/>
          </p:cNvSpPr>
          <p:nvPr>
            <p:ph type="dt" sz="half" idx="10"/>
          </p:nvPr>
        </p:nvSpPr>
        <p:spPr/>
        <p:txBody>
          <a:bodyPr/>
          <a:lstStyle/>
          <a:p>
            <a:fld id="{53326AB7-C146-8643-AC32-1D896C71A7F3}" type="datetimeFigureOut">
              <a:rPr lang="en-US" smtClean="0"/>
              <a:t>11/9/18</a:t>
            </a:fld>
            <a:endParaRPr lang="en-US"/>
          </a:p>
        </p:txBody>
      </p:sp>
      <p:sp>
        <p:nvSpPr>
          <p:cNvPr id="8" name="Footer Placeholder 7">
            <a:extLst>
              <a:ext uri="{FF2B5EF4-FFF2-40B4-BE49-F238E27FC236}">
                <a16:creationId xmlns:a16="http://schemas.microsoft.com/office/drawing/2014/main" id="{7E6D7468-D98E-E146-8C11-566E68149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3284EF-707E-DC42-ACCE-D4654F57CD2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79364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0226-982E-E240-BF1F-97AC71D0A3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C30596-EF95-C943-9C4C-04001C8BADF1}"/>
              </a:ext>
            </a:extLst>
          </p:cNvPr>
          <p:cNvSpPr>
            <a:spLocks noGrp="1"/>
          </p:cNvSpPr>
          <p:nvPr>
            <p:ph type="dt" sz="half" idx="10"/>
          </p:nvPr>
        </p:nvSpPr>
        <p:spPr/>
        <p:txBody>
          <a:bodyPr/>
          <a:lstStyle/>
          <a:p>
            <a:fld id="{53326AB7-C146-8643-AC32-1D896C71A7F3}" type="datetimeFigureOut">
              <a:rPr lang="en-US" smtClean="0"/>
              <a:t>11/9/18</a:t>
            </a:fld>
            <a:endParaRPr lang="en-US"/>
          </a:p>
        </p:txBody>
      </p:sp>
      <p:sp>
        <p:nvSpPr>
          <p:cNvPr id="4" name="Footer Placeholder 3">
            <a:extLst>
              <a:ext uri="{FF2B5EF4-FFF2-40B4-BE49-F238E27FC236}">
                <a16:creationId xmlns:a16="http://schemas.microsoft.com/office/drawing/2014/main" id="{332BA8BC-065B-2742-86D8-3DAEEF7DC5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CD01E8-BA1E-A747-8D70-0629550712AB}"/>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17303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8AFC9-2394-FA4D-997A-E88CEA272745}"/>
              </a:ext>
            </a:extLst>
          </p:cNvPr>
          <p:cNvSpPr>
            <a:spLocks noGrp="1"/>
          </p:cNvSpPr>
          <p:nvPr>
            <p:ph type="dt" sz="half" idx="10"/>
          </p:nvPr>
        </p:nvSpPr>
        <p:spPr/>
        <p:txBody>
          <a:bodyPr/>
          <a:lstStyle/>
          <a:p>
            <a:fld id="{53326AB7-C146-8643-AC32-1D896C71A7F3}" type="datetimeFigureOut">
              <a:rPr lang="en-US" smtClean="0"/>
              <a:t>11/9/18</a:t>
            </a:fld>
            <a:endParaRPr lang="en-US"/>
          </a:p>
        </p:txBody>
      </p:sp>
      <p:sp>
        <p:nvSpPr>
          <p:cNvPr id="3" name="Footer Placeholder 2">
            <a:extLst>
              <a:ext uri="{FF2B5EF4-FFF2-40B4-BE49-F238E27FC236}">
                <a16:creationId xmlns:a16="http://schemas.microsoft.com/office/drawing/2014/main" id="{65E573A5-1335-AE42-BF09-1FCBDAAF3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A33E51-7F7D-CE46-8B95-7568215B7AE1}"/>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47899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48E5-E07D-1743-B852-D6ECD31088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EBEEA-F298-024B-95FB-9C751B77E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06EB14-9D0B-2648-B3DB-11824B88B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976687-76B2-4140-83AC-8536F4E951D6}"/>
              </a:ext>
            </a:extLst>
          </p:cNvPr>
          <p:cNvSpPr>
            <a:spLocks noGrp="1"/>
          </p:cNvSpPr>
          <p:nvPr>
            <p:ph type="dt" sz="half" idx="10"/>
          </p:nvPr>
        </p:nvSpPr>
        <p:spPr/>
        <p:txBody>
          <a:bodyPr/>
          <a:lstStyle/>
          <a:p>
            <a:fld id="{53326AB7-C146-8643-AC32-1D896C71A7F3}" type="datetimeFigureOut">
              <a:rPr lang="en-US" smtClean="0"/>
              <a:t>11/9/18</a:t>
            </a:fld>
            <a:endParaRPr lang="en-US"/>
          </a:p>
        </p:txBody>
      </p:sp>
      <p:sp>
        <p:nvSpPr>
          <p:cNvPr id="6" name="Footer Placeholder 5">
            <a:extLst>
              <a:ext uri="{FF2B5EF4-FFF2-40B4-BE49-F238E27FC236}">
                <a16:creationId xmlns:a16="http://schemas.microsoft.com/office/drawing/2014/main" id="{48A96F32-9D50-C041-B009-75800376A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142CE-848C-BD4E-8A40-32AB7BD028CF}"/>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34921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99C7-4255-864E-8B0F-406D4E839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5CA03A-A409-8347-90BF-5F664DFFD5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B50B80-F53D-A846-921D-8A929C4D19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56D389-B843-E349-8890-DA1714FA9731}"/>
              </a:ext>
            </a:extLst>
          </p:cNvPr>
          <p:cNvSpPr>
            <a:spLocks noGrp="1"/>
          </p:cNvSpPr>
          <p:nvPr>
            <p:ph type="dt" sz="half" idx="10"/>
          </p:nvPr>
        </p:nvSpPr>
        <p:spPr/>
        <p:txBody>
          <a:bodyPr/>
          <a:lstStyle/>
          <a:p>
            <a:fld id="{53326AB7-C146-8643-AC32-1D896C71A7F3}" type="datetimeFigureOut">
              <a:rPr lang="en-US" smtClean="0"/>
              <a:t>11/9/18</a:t>
            </a:fld>
            <a:endParaRPr lang="en-US"/>
          </a:p>
        </p:txBody>
      </p:sp>
      <p:sp>
        <p:nvSpPr>
          <p:cNvPr id="6" name="Footer Placeholder 5">
            <a:extLst>
              <a:ext uri="{FF2B5EF4-FFF2-40B4-BE49-F238E27FC236}">
                <a16:creationId xmlns:a16="http://schemas.microsoft.com/office/drawing/2014/main" id="{3F7AB3BD-8BDF-0E40-A12B-116E42619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31EEB-3496-6746-BF21-5BF059F85A04}"/>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805990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B2A93-86B7-724F-A8E8-70A991C762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3B9F64-2C6A-CE48-AB9D-FB7CE414B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B4216-D3B6-004E-8D9D-3347281461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26AB7-C146-8643-AC32-1D896C71A7F3}" type="datetimeFigureOut">
              <a:rPr lang="en-US" smtClean="0"/>
              <a:t>11/9/18</a:t>
            </a:fld>
            <a:endParaRPr lang="en-US"/>
          </a:p>
        </p:txBody>
      </p:sp>
      <p:sp>
        <p:nvSpPr>
          <p:cNvPr id="5" name="Footer Placeholder 4">
            <a:extLst>
              <a:ext uri="{FF2B5EF4-FFF2-40B4-BE49-F238E27FC236}">
                <a16:creationId xmlns:a16="http://schemas.microsoft.com/office/drawing/2014/main" id="{6B9742FF-E815-B64D-B6D5-E2973185B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4E5B1-99C5-FF4A-8E8B-D292DC770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D58D8-E8DF-BD44-A759-57D7987C3BA5}" type="slidenum">
              <a:rPr lang="en-US" smtClean="0"/>
              <a:t>‹#›</a:t>
            </a:fld>
            <a:endParaRPr lang="en-US"/>
          </a:p>
        </p:txBody>
      </p:sp>
    </p:spTree>
    <p:extLst>
      <p:ext uri="{BB962C8B-B14F-4D97-AF65-F5344CB8AC3E}">
        <p14:creationId xmlns:p14="http://schemas.microsoft.com/office/powerpoint/2010/main" val="2540692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ccl.northwestern.edu/netlogo/"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abmgis/abmgis" TargetMode="External"/><Relationship Id="rId2" Type="http://schemas.openxmlformats.org/officeDocument/2006/relationships/hyperlink" Target="https://www.abmgis.org/"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DADF90-45B9-534F-96AB-E842E7DFF039}"/>
              </a:ext>
            </a:extLst>
          </p:cNvPr>
          <p:cNvPicPr>
            <a:picLocks noChangeAspect="1"/>
          </p:cNvPicPr>
          <p:nvPr/>
        </p:nvPicPr>
        <p:blipFill rotWithShape="1">
          <a:blip r:embed="rId3"/>
          <a:srcRect r="3747"/>
          <a:stretch/>
        </p:blipFill>
        <p:spPr>
          <a:xfrm>
            <a:off x="20" y="10"/>
            <a:ext cx="4637226" cy="6857990"/>
          </a:xfrm>
          <a:prstGeom prst="rect">
            <a:avLst/>
          </a:prstGeom>
        </p:spPr>
      </p:pic>
      <p:sp>
        <p:nvSpPr>
          <p:cNvPr id="10" name="Rectangle 9">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54A01-461C-1045-AC9B-35DD625CB021}"/>
              </a:ext>
            </a:extLst>
          </p:cNvPr>
          <p:cNvSpPr>
            <a:spLocks noGrp="1"/>
          </p:cNvSpPr>
          <p:nvPr>
            <p:ph type="ctrTitle"/>
          </p:nvPr>
        </p:nvSpPr>
        <p:spPr>
          <a:xfrm>
            <a:off x="5277328" y="640082"/>
            <a:ext cx="6274591" cy="3351602"/>
          </a:xfrm>
        </p:spPr>
        <p:txBody>
          <a:bodyPr>
            <a:normAutofit/>
          </a:bodyPr>
          <a:lstStyle/>
          <a:p>
            <a:pPr algn="l"/>
            <a:r>
              <a:rPr lang="en-US">
                <a:solidFill>
                  <a:schemeClr val="bg1"/>
                </a:solidFill>
              </a:rPr>
              <a:t>Chapter 1</a:t>
            </a:r>
          </a:p>
        </p:txBody>
      </p:sp>
      <p:sp>
        <p:nvSpPr>
          <p:cNvPr id="3" name="Subtitle 2">
            <a:extLst>
              <a:ext uri="{FF2B5EF4-FFF2-40B4-BE49-F238E27FC236}">
                <a16:creationId xmlns:a16="http://schemas.microsoft.com/office/drawing/2014/main" id="{1F6A411C-5F1C-D542-A211-0F0D7F10FA53}"/>
              </a:ext>
            </a:extLst>
          </p:cNvPr>
          <p:cNvSpPr>
            <a:spLocks noGrp="1"/>
          </p:cNvSpPr>
          <p:nvPr>
            <p:ph type="subTitle" idx="1"/>
          </p:nvPr>
        </p:nvSpPr>
        <p:spPr>
          <a:xfrm>
            <a:off x="5277327" y="4156276"/>
            <a:ext cx="6274592" cy="2061645"/>
          </a:xfrm>
        </p:spPr>
        <p:txBody>
          <a:bodyPr>
            <a:normAutofit/>
          </a:bodyPr>
          <a:lstStyle/>
          <a:p>
            <a:pPr algn="l"/>
            <a:r>
              <a:rPr lang="en-US" dirty="0">
                <a:solidFill>
                  <a:schemeClr val="bg1"/>
                </a:solidFill>
              </a:rPr>
              <a:t>Agent-based Modelling and Geographical Information Systems</a:t>
            </a:r>
          </a:p>
        </p:txBody>
      </p:sp>
    </p:spTree>
    <p:extLst>
      <p:ext uri="{BB962C8B-B14F-4D97-AF65-F5344CB8AC3E}">
        <p14:creationId xmlns:p14="http://schemas.microsoft.com/office/powerpoint/2010/main" val="2719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5BEEB-141D-F841-9CA3-1E42EDDBF646}"/>
              </a:ext>
            </a:extLst>
          </p:cNvPr>
          <p:cNvSpPr>
            <a:spLocks noGrp="1"/>
          </p:cNvSpPr>
          <p:nvPr>
            <p:ph type="title"/>
          </p:nvPr>
        </p:nvSpPr>
        <p:spPr/>
        <p:txBody>
          <a:bodyPr/>
          <a:lstStyle/>
          <a:p>
            <a:r>
              <a:rPr lang="en-US" dirty="0"/>
              <a:t>Agent-Based Modelling and Geographical</a:t>
            </a:r>
            <a:br>
              <a:rPr lang="en-US" dirty="0"/>
            </a:br>
            <a:r>
              <a:rPr lang="en-US" dirty="0"/>
              <a:t>Information Systems</a:t>
            </a:r>
          </a:p>
        </p:txBody>
      </p:sp>
      <p:sp>
        <p:nvSpPr>
          <p:cNvPr id="3" name="Content Placeholder 2">
            <a:extLst>
              <a:ext uri="{FF2B5EF4-FFF2-40B4-BE49-F238E27FC236}">
                <a16:creationId xmlns:a16="http://schemas.microsoft.com/office/drawing/2014/main" id="{BDD478CE-F6B8-ED41-9785-EA4F9F8BFC7F}"/>
              </a:ext>
            </a:extLst>
          </p:cNvPr>
          <p:cNvSpPr>
            <a:spLocks noGrp="1"/>
          </p:cNvSpPr>
          <p:nvPr>
            <p:ph idx="1"/>
          </p:nvPr>
        </p:nvSpPr>
        <p:spPr/>
        <p:txBody>
          <a:bodyPr>
            <a:normAutofit lnSpcReduction="10000"/>
          </a:bodyPr>
          <a:lstStyle/>
          <a:p>
            <a:r>
              <a:rPr lang="en-US" dirty="0"/>
              <a:t>While data can take us some of the way towards understanding the world around us, only models allow us to build a comprehensive understanding of the mechanisms and behaviors that shape complex geographical phenomena.</a:t>
            </a:r>
          </a:p>
          <a:p>
            <a:r>
              <a:rPr lang="en-US" dirty="0"/>
              <a:t>In the remaining chapters we will </a:t>
            </a:r>
            <a:r>
              <a:rPr lang="en-US" i="1" dirty="0"/>
              <a:t>explore</a:t>
            </a:r>
            <a:r>
              <a:rPr lang="en-US" dirty="0"/>
              <a:t> how we can model geographical systems from the “</a:t>
            </a:r>
            <a:r>
              <a:rPr lang="en-US" i="1" dirty="0"/>
              <a:t>bottom up</a:t>
            </a:r>
            <a:r>
              <a:rPr lang="en-US" dirty="0"/>
              <a:t>” using agent-based models</a:t>
            </a:r>
          </a:p>
          <a:p>
            <a:r>
              <a:rPr lang="en-US" dirty="0"/>
              <a:t>The overarching aim of the book is to facilitate the in-depth learning of both the fundamental knowledge and practical skills required for building and running agent-based models for simulating geographical systems.</a:t>
            </a:r>
          </a:p>
        </p:txBody>
      </p:sp>
    </p:spTree>
    <p:extLst>
      <p:ext uri="{BB962C8B-B14F-4D97-AF65-F5344CB8AC3E}">
        <p14:creationId xmlns:p14="http://schemas.microsoft.com/office/powerpoint/2010/main" val="3277588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F73B967-67AF-6D42-9416-268DFF723599}"/>
              </a:ext>
            </a:extLst>
          </p:cNvPr>
          <p:cNvPicPr>
            <a:picLocks noGrp="1" noChangeAspect="1"/>
          </p:cNvPicPr>
          <p:nvPr>
            <p:ph idx="1"/>
          </p:nvPr>
        </p:nvPicPr>
        <p:blipFill rotWithShape="1">
          <a:blip r:embed="rId3"/>
          <a:srcRect r="3747"/>
          <a:stretch/>
        </p:blipFill>
        <p:spPr>
          <a:xfrm>
            <a:off x="20" y="10"/>
            <a:ext cx="4637226" cy="6857990"/>
          </a:xfrm>
          <a:prstGeom prst="rect">
            <a:avLst/>
          </a:prstGeom>
        </p:spPr>
      </p:pic>
      <p:sp>
        <p:nvSpPr>
          <p:cNvPr id="15" name="Rectangle 10">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FCB8E3-A856-414A-99C3-2530A5D76BA5}"/>
              </a:ext>
            </a:extLst>
          </p:cNvPr>
          <p:cNvSpPr>
            <a:spLocks noGrp="1"/>
          </p:cNvSpPr>
          <p:nvPr>
            <p:ph type="title"/>
          </p:nvPr>
        </p:nvSpPr>
        <p:spPr>
          <a:xfrm>
            <a:off x="5277328" y="640082"/>
            <a:ext cx="6274591" cy="3351602"/>
          </a:xfrm>
        </p:spPr>
        <p:txBody>
          <a:bodyPr vert="horz" lIns="91440" tIns="45720" rIns="91440" bIns="45720" rtlCol="0" anchor="b">
            <a:normAutofit/>
          </a:bodyPr>
          <a:lstStyle/>
          <a:p>
            <a:r>
              <a:rPr lang="en-US" sz="6000">
                <a:solidFill>
                  <a:schemeClr val="bg1"/>
                </a:solidFill>
              </a:rPr>
              <a:t>Book Outline</a:t>
            </a:r>
          </a:p>
        </p:txBody>
      </p:sp>
    </p:spTree>
    <p:extLst>
      <p:ext uri="{BB962C8B-B14F-4D97-AF65-F5344CB8AC3E}">
        <p14:creationId xmlns:p14="http://schemas.microsoft.com/office/powerpoint/2010/main" val="1131028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0F1933-72EC-B849-8E93-0D94860B9BC6}"/>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a:solidFill>
                  <a:srgbClr val="FFFFFF"/>
                </a:solidFill>
              </a:rPr>
              <a:t>Chapter 2: Introduction to Agent-based Modelling</a:t>
            </a:r>
          </a:p>
        </p:txBody>
      </p:sp>
      <p:pic>
        <p:nvPicPr>
          <p:cNvPr id="5" name="Picture 4">
            <a:extLst>
              <a:ext uri="{FF2B5EF4-FFF2-40B4-BE49-F238E27FC236}">
                <a16:creationId xmlns:a16="http://schemas.microsoft.com/office/drawing/2014/main" id="{837E6414-FA0B-BB48-970F-835A389C2F90}"/>
              </a:ext>
            </a:extLst>
          </p:cNvPr>
          <p:cNvPicPr>
            <a:picLocks noChangeAspect="1"/>
          </p:cNvPicPr>
          <p:nvPr/>
        </p:nvPicPr>
        <p:blipFill>
          <a:blip r:embed="rId3"/>
          <a:stretch>
            <a:fillRect/>
          </a:stretch>
        </p:blipFill>
        <p:spPr>
          <a:xfrm>
            <a:off x="3945833" y="381770"/>
            <a:ext cx="7188199" cy="3630041"/>
          </a:xfrm>
          <a:prstGeom prst="rect">
            <a:avLst/>
          </a:prstGeom>
        </p:spPr>
      </p:pic>
      <p:sp>
        <p:nvSpPr>
          <p:cNvPr id="8" name="Content Placeholder 7">
            <a:extLst>
              <a:ext uri="{FF2B5EF4-FFF2-40B4-BE49-F238E27FC236}">
                <a16:creationId xmlns:a16="http://schemas.microsoft.com/office/drawing/2014/main" id="{B8DC2263-B04F-7140-BFF6-3C91B9FECC3C}"/>
              </a:ext>
            </a:extLst>
          </p:cNvPr>
          <p:cNvSpPr>
            <a:spLocks noGrp="1"/>
          </p:cNvSpPr>
          <p:nvPr>
            <p:ph idx="1"/>
          </p:nvPr>
        </p:nvSpPr>
        <p:spPr>
          <a:xfrm>
            <a:off x="3945833" y="4230472"/>
            <a:ext cx="8093765" cy="2519363"/>
          </a:xfrm>
        </p:spPr>
        <p:txBody>
          <a:bodyPr>
            <a:normAutofit fontScale="92500" lnSpcReduction="20000"/>
          </a:bodyPr>
          <a:lstStyle/>
          <a:p>
            <a:r>
              <a:rPr lang="en-US" dirty="0"/>
              <a:t>Introduce key concepts behind agent-based modeling (ABM):</a:t>
            </a:r>
          </a:p>
          <a:p>
            <a:pPr lvl="1"/>
            <a:r>
              <a:rPr lang="en-US" dirty="0"/>
              <a:t>What is an agent?</a:t>
            </a:r>
          </a:p>
          <a:p>
            <a:r>
              <a:rPr lang="en-US" dirty="0"/>
              <a:t>Advantages and limitations of ABM</a:t>
            </a:r>
          </a:p>
          <a:p>
            <a:r>
              <a:rPr lang="en-US" dirty="0"/>
              <a:t>Applications  of ABM:</a:t>
            </a:r>
          </a:p>
          <a:p>
            <a:pPr lvl="1"/>
            <a:r>
              <a:rPr lang="en-US" dirty="0"/>
              <a:t>E.g. Residential movement, transportation </a:t>
            </a:r>
          </a:p>
          <a:p>
            <a:r>
              <a:rPr lang="en-US" dirty="0"/>
              <a:t>How ABM has been used in decision making?</a:t>
            </a:r>
          </a:p>
          <a:p>
            <a:endParaRPr lang="en-US" dirty="0"/>
          </a:p>
          <a:p>
            <a:endParaRPr lang="en-US" dirty="0"/>
          </a:p>
        </p:txBody>
      </p:sp>
    </p:spTree>
    <p:extLst>
      <p:ext uri="{BB962C8B-B14F-4D97-AF65-F5344CB8AC3E}">
        <p14:creationId xmlns:p14="http://schemas.microsoft.com/office/powerpoint/2010/main" val="4046290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400">
                <a:solidFill>
                  <a:srgbClr val="FFFFFF"/>
                </a:solidFill>
              </a:rPr>
              <a:t>Chapter 3: Designing and Developing an Agent-based Model</a:t>
            </a:r>
          </a:p>
        </p:txBody>
      </p:sp>
      <p:pic>
        <p:nvPicPr>
          <p:cNvPr id="7" name="Picture 6">
            <a:extLst>
              <a:ext uri="{FF2B5EF4-FFF2-40B4-BE49-F238E27FC236}">
                <a16:creationId xmlns:a16="http://schemas.microsoft.com/office/drawing/2014/main" id="{04068F6C-7A3D-8048-8EDD-3C71A3A7B441}"/>
              </a:ext>
            </a:extLst>
          </p:cNvPr>
          <p:cNvPicPr>
            <a:picLocks noChangeAspect="1"/>
          </p:cNvPicPr>
          <p:nvPr/>
        </p:nvPicPr>
        <p:blipFill>
          <a:blip r:embed="rId3"/>
          <a:stretch>
            <a:fillRect/>
          </a:stretch>
        </p:blipFill>
        <p:spPr>
          <a:xfrm>
            <a:off x="8468139" y="244969"/>
            <a:ext cx="3564835" cy="6613031"/>
          </a:xfrm>
          <a:prstGeom prst="rect">
            <a:avLst/>
          </a:prstGeom>
        </p:spPr>
      </p:pic>
      <p:sp>
        <p:nvSpPr>
          <p:cNvPr id="9" name="Content Placeholder 8">
            <a:extLst>
              <a:ext uri="{FF2B5EF4-FFF2-40B4-BE49-F238E27FC236}">
                <a16:creationId xmlns:a16="http://schemas.microsoft.com/office/drawing/2014/main" id="{A8DF48EA-910E-5549-A5A2-63A32174983E}"/>
              </a:ext>
            </a:extLst>
          </p:cNvPr>
          <p:cNvSpPr>
            <a:spLocks noGrp="1"/>
          </p:cNvSpPr>
          <p:nvPr>
            <p:ph idx="1"/>
          </p:nvPr>
        </p:nvSpPr>
        <p:spPr>
          <a:xfrm>
            <a:off x="3368909" y="357810"/>
            <a:ext cx="4880569" cy="6255220"/>
          </a:xfrm>
        </p:spPr>
        <p:txBody>
          <a:bodyPr>
            <a:normAutofit lnSpcReduction="10000"/>
          </a:bodyPr>
          <a:lstStyle/>
          <a:p>
            <a:r>
              <a:rPr lang="en-US" dirty="0"/>
              <a:t>This chapter will introduce the core concepts and frameworks that can be used to plan, implement and disseminate geographical agent-based models.</a:t>
            </a:r>
          </a:p>
          <a:p>
            <a:pPr lvl="1"/>
            <a:r>
              <a:rPr lang="en-US" dirty="0"/>
              <a:t>What are the questions that social scientists and geographers need to consider when designing and building an agent-based model?</a:t>
            </a:r>
          </a:p>
          <a:p>
            <a:pPr lvl="1"/>
            <a:r>
              <a:rPr lang="en-US" dirty="0"/>
              <a:t>What design frameworks and software toolkits are available to use? What are their relative pros and cons? </a:t>
            </a:r>
          </a:p>
          <a:p>
            <a:pPr lvl="1"/>
            <a:r>
              <a:rPr lang="en-US" dirty="0"/>
              <a:t>What methods are available for documenting design concepts and why are they useful to modelers? </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72976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400" dirty="0">
                <a:solidFill>
                  <a:srgbClr val="FFFFFF"/>
                </a:solidFill>
              </a:rPr>
              <a:t>Chapter 4: Building Agent-Based Models with NetLogo</a:t>
            </a:r>
          </a:p>
        </p:txBody>
      </p:sp>
      <p:pic>
        <p:nvPicPr>
          <p:cNvPr id="8" name="Content Placeholder 8">
            <a:extLst>
              <a:ext uri="{FF2B5EF4-FFF2-40B4-BE49-F238E27FC236}">
                <a16:creationId xmlns:a16="http://schemas.microsoft.com/office/drawing/2014/main" id="{AC7BB360-DB7C-A243-BEA2-A6C45D8E3DF9}"/>
              </a:ext>
            </a:extLst>
          </p:cNvPr>
          <p:cNvPicPr>
            <a:picLocks noChangeAspect="1"/>
          </p:cNvPicPr>
          <p:nvPr/>
        </p:nvPicPr>
        <p:blipFill>
          <a:blip r:embed="rId3"/>
          <a:stretch>
            <a:fillRect/>
          </a:stretch>
        </p:blipFill>
        <p:spPr>
          <a:xfrm>
            <a:off x="5665303" y="224877"/>
            <a:ext cx="5809578" cy="3747178"/>
          </a:xfrm>
          <a:prstGeom prst="rect">
            <a:avLst/>
          </a:prstGeom>
        </p:spPr>
      </p:pic>
      <p:sp>
        <p:nvSpPr>
          <p:cNvPr id="4" name="Content Placeholder 3">
            <a:extLst>
              <a:ext uri="{FF2B5EF4-FFF2-40B4-BE49-F238E27FC236}">
                <a16:creationId xmlns:a16="http://schemas.microsoft.com/office/drawing/2014/main" id="{827FA5CE-AB9F-134E-A76A-CB7F27498F7C}"/>
              </a:ext>
            </a:extLst>
          </p:cNvPr>
          <p:cNvSpPr>
            <a:spLocks noGrp="1"/>
          </p:cNvSpPr>
          <p:nvPr>
            <p:ph idx="1"/>
          </p:nvPr>
        </p:nvSpPr>
        <p:spPr>
          <a:xfrm>
            <a:off x="3437710" y="4199912"/>
            <a:ext cx="8588638" cy="2658088"/>
          </a:xfrm>
        </p:spPr>
        <p:txBody>
          <a:bodyPr>
            <a:normAutofit/>
          </a:bodyPr>
          <a:lstStyle/>
          <a:p>
            <a:r>
              <a:rPr lang="en-US" dirty="0"/>
              <a:t>Provides an overview of the programming language and concepts that are used within </a:t>
            </a:r>
            <a:r>
              <a:rPr lang="en-US" dirty="0">
                <a:hlinkClick r:id="rId4"/>
              </a:rPr>
              <a:t>NetLogo</a:t>
            </a:r>
            <a:r>
              <a:rPr lang="en-US" dirty="0"/>
              <a:t> (Wilensky, 1999): </a:t>
            </a:r>
          </a:p>
          <a:p>
            <a:pPr lvl="1"/>
            <a:r>
              <a:rPr lang="en-US" dirty="0"/>
              <a:t>How to create a simple environment.</a:t>
            </a:r>
          </a:p>
          <a:p>
            <a:pPr lvl="1"/>
            <a:r>
              <a:rPr lang="en-US" dirty="0"/>
              <a:t>Step-by-step instructions for creating a simple model.</a:t>
            </a:r>
          </a:p>
          <a:p>
            <a:r>
              <a:rPr lang="en-US" dirty="0"/>
              <a:t>Subsequent chapters build upon the basics presented here.</a:t>
            </a:r>
          </a:p>
        </p:txBody>
      </p:sp>
    </p:spTree>
    <p:extLst>
      <p:ext uri="{BB962C8B-B14F-4D97-AF65-F5344CB8AC3E}">
        <p14:creationId xmlns:p14="http://schemas.microsoft.com/office/powerpoint/2010/main" val="1945854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a:solidFill>
                  <a:srgbClr val="FFFFFF"/>
                </a:solidFill>
              </a:rPr>
              <a:t>Chapter 5: Fundamentals of Geographical Information Systems</a:t>
            </a:r>
          </a:p>
        </p:txBody>
      </p:sp>
      <p:pic>
        <p:nvPicPr>
          <p:cNvPr id="8" name="Content Placeholder 4">
            <a:extLst>
              <a:ext uri="{FF2B5EF4-FFF2-40B4-BE49-F238E27FC236}">
                <a16:creationId xmlns:a16="http://schemas.microsoft.com/office/drawing/2014/main" id="{B52222C6-85AF-6B48-8DD7-8D508D3B3C90}"/>
              </a:ext>
            </a:extLst>
          </p:cNvPr>
          <p:cNvPicPr>
            <a:picLocks noChangeAspect="1"/>
          </p:cNvPicPr>
          <p:nvPr/>
        </p:nvPicPr>
        <p:blipFill>
          <a:blip r:embed="rId3"/>
          <a:stretch>
            <a:fillRect/>
          </a:stretch>
        </p:blipFill>
        <p:spPr>
          <a:xfrm>
            <a:off x="4515679" y="337854"/>
            <a:ext cx="2836126" cy="3091146"/>
          </a:xfrm>
          <a:prstGeom prst="rect">
            <a:avLst/>
          </a:prstGeom>
        </p:spPr>
      </p:pic>
      <p:pic>
        <p:nvPicPr>
          <p:cNvPr id="9" name="Content Placeholder 8">
            <a:extLst>
              <a:ext uri="{FF2B5EF4-FFF2-40B4-BE49-F238E27FC236}">
                <a16:creationId xmlns:a16="http://schemas.microsoft.com/office/drawing/2014/main" id="{8AE3925C-2D23-4642-BC62-28B751597541}"/>
              </a:ext>
            </a:extLst>
          </p:cNvPr>
          <p:cNvPicPr>
            <a:picLocks noGrp="1" noChangeAspect="1"/>
          </p:cNvPicPr>
          <p:nvPr>
            <p:ph idx="1"/>
          </p:nvPr>
        </p:nvPicPr>
        <p:blipFill>
          <a:blip r:embed="rId4"/>
          <a:stretch>
            <a:fillRect/>
          </a:stretch>
        </p:blipFill>
        <p:spPr>
          <a:xfrm>
            <a:off x="8447008" y="507001"/>
            <a:ext cx="3645600" cy="2792607"/>
          </a:xfrm>
        </p:spPr>
      </p:pic>
      <p:sp>
        <p:nvSpPr>
          <p:cNvPr id="5" name="Right Arrow 4">
            <a:extLst>
              <a:ext uri="{FF2B5EF4-FFF2-40B4-BE49-F238E27FC236}">
                <a16:creationId xmlns:a16="http://schemas.microsoft.com/office/drawing/2014/main" id="{47F29D3E-587D-CF45-A059-A1368FBD924C}"/>
              </a:ext>
            </a:extLst>
          </p:cNvPr>
          <p:cNvSpPr/>
          <p:nvPr/>
        </p:nvSpPr>
        <p:spPr>
          <a:xfrm>
            <a:off x="7351805" y="1641110"/>
            <a:ext cx="978408" cy="48463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2">
            <a:extLst>
              <a:ext uri="{FF2B5EF4-FFF2-40B4-BE49-F238E27FC236}">
                <a16:creationId xmlns:a16="http://schemas.microsoft.com/office/drawing/2014/main" id="{7DDDFA8D-3C8A-7F4B-A0E2-F29F0278B29F}"/>
              </a:ext>
            </a:extLst>
          </p:cNvPr>
          <p:cNvSpPr txBox="1">
            <a:spLocks/>
          </p:cNvSpPr>
          <p:nvPr/>
        </p:nvSpPr>
        <p:spPr>
          <a:xfrm>
            <a:off x="3590952" y="3952176"/>
            <a:ext cx="8369400" cy="261321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Presents the main concepts and terminology that are required to understand geographical information systems. E.g.:</a:t>
            </a:r>
          </a:p>
          <a:p>
            <a:pPr lvl="1"/>
            <a:r>
              <a:rPr lang="en-US" dirty="0"/>
              <a:t>Data types (i.e. raster &amp; vector). </a:t>
            </a:r>
          </a:p>
          <a:p>
            <a:pPr lvl="1"/>
            <a:r>
              <a:rPr lang="en-US" dirty="0"/>
              <a:t>Accuracy and precision. </a:t>
            </a:r>
          </a:p>
          <a:p>
            <a:r>
              <a:rPr lang="en-US" dirty="0"/>
              <a:t>Provide a brief overview of the development of GIS. </a:t>
            </a:r>
          </a:p>
          <a:p>
            <a:r>
              <a:rPr lang="en-US" dirty="0"/>
              <a:t>Using QGIS, we demonstrate how to prepare and manipulate example GIS data and how to integrate it into an agent-based models.</a:t>
            </a:r>
          </a:p>
        </p:txBody>
      </p:sp>
    </p:spTree>
    <p:extLst>
      <p:ext uri="{BB962C8B-B14F-4D97-AF65-F5344CB8AC3E}">
        <p14:creationId xmlns:p14="http://schemas.microsoft.com/office/powerpoint/2010/main" val="3705241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47CD20-7021-674A-82A4-0A55AB0F455A}"/>
              </a:ext>
            </a:extLst>
          </p:cNvPr>
          <p:cNvPicPr>
            <a:picLocks noGrp="1" noChangeAspect="1"/>
          </p:cNvPicPr>
          <p:nvPr>
            <p:ph idx="1"/>
          </p:nvPr>
        </p:nvPicPr>
        <p:blipFill>
          <a:blip r:embed="rId3"/>
          <a:stretch>
            <a:fillRect/>
          </a:stretch>
        </p:blipFill>
        <p:spPr>
          <a:xfrm>
            <a:off x="3475657" y="329184"/>
            <a:ext cx="4390005" cy="3621024"/>
          </a:xfrm>
        </p:spPr>
      </p:pic>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dirty="0">
                <a:solidFill>
                  <a:srgbClr val="FFFFFF"/>
                </a:solidFill>
              </a:rPr>
              <a:t>Chapter 6: Integrating Agent-Based Modelling and GIS</a:t>
            </a:r>
          </a:p>
        </p:txBody>
      </p:sp>
      <p:sp>
        <p:nvSpPr>
          <p:cNvPr id="14" name="Content Placeholder 2">
            <a:extLst>
              <a:ext uri="{FF2B5EF4-FFF2-40B4-BE49-F238E27FC236}">
                <a16:creationId xmlns:a16="http://schemas.microsoft.com/office/drawing/2014/main" id="{B64208D8-D9C1-3948-9AA5-FFE184BC4E6B}"/>
              </a:ext>
            </a:extLst>
          </p:cNvPr>
          <p:cNvSpPr txBox="1">
            <a:spLocks/>
          </p:cNvSpPr>
          <p:nvPr/>
        </p:nvSpPr>
        <p:spPr>
          <a:xfrm>
            <a:off x="3621961" y="4145432"/>
            <a:ext cx="8210374" cy="271256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Chapter explores the benefits to linking GIS and Agent-based models. Specifically:</a:t>
            </a:r>
          </a:p>
          <a:p>
            <a:pPr lvl="1"/>
            <a:r>
              <a:rPr lang="en-US" dirty="0"/>
              <a:t>Loose and tight coupling approaches: </a:t>
            </a:r>
          </a:p>
          <a:p>
            <a:pPr lvl="2"/>
            <a:r>
              <a:rPr lang="en-US" dirty="0"/>
              <a:t>Critiquing the relative advantages and disadvantages of both. </a:t>
            </a:r>
          </a:p>
          <a:p>
            <a:pPr lvl="1"/>
            <a:r>
              <a:rPr lang="en-US" dirty="0"/>
              <a:t>An overview of open source toolkits (e.g. MASON, NetLogo, GAMA) that can be used for the creation of geographically explicit agent-based models. </a:t>
            </a:r>
          </a:p>
          <a:p>
            <a:pPr lvl="1"/>
            <a:r>
              <a:rPr lang="en-US" dirty="0"/>
              <a:t>Examples of how geographical (raster &amp; vector) data and agent-based models can be combined.</a:t>
            </a:r>
          </a:p>
          <a:p>
            <a:endParaRPr lang="en-US" dirty="0"/>
          </a:p>
        </p:txBody>
      </p:sp>
      <p:pic>
        <p:nvPicPr>
          <p:cNvPr id="11" name="Picture 10">
            <a:extLst>
              <a:ext uri="{FF2B5EF4-FFF2-40B4-BE49-F238E27FC236}">
                <a16:creationId xmlns:a16="http://schemas.microsoft.com/office/drawing/2014/main" id="{3BF0D61B-3B98-4648-9B5A-FCAC597A86F9}"/>
              </a:ext>
            </a:extLst>
          </p:cNvPr>
          <p:cNvPicPr>
            <a:picLocks noChangeAspect="1"/>
          </p:cNvPicPr>
          <p:nvPr/>
        </p:nvPicPr>
        <p:blipFill>
          <a:blip r:embed="rId4"/>
          <a:stretch>
            <a:fillRect/>
          </a:stretch>
        </p:blipFill>
        <p:spPr>
          <a:xfrm>
            <a:off x="8026004" y="789762"/>
            <a:ext cx="4019692" cy="2699868"/>
          </a:xfrm>
          <a:prstGeom prst="rect">
            <a:avLst/>
          </a:prstGeom>
        </p:spPr>
      </p:pic>
    </p:spTree>
    <p:extLst>
      <p:ext uri="{BB962C8B-B14F-4D97-AF65-F5344CB8AC3E}">
        <p14:creationId xmlns:p14="http://schemas.microsoft.com/office/powerpoint/2010/main" val="869590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dirty="0">
                <a:solidFill>
                  <a:srgbClr val="FFFFFF"/>
                </a:solidFill>
              </a:rPr>
              <a:t>Chapter 7: Modelling Human Behavior</a:t>
            </a:r>
          </a:p>
        </p:txBody>
      </p:sp>
      <p:sp>
        <p:nvSpPr>
          <p:cNvPr id="14" name="Content Placeholder 2">
            <a:extLst>
              <a:ext uri="{FF2B5EF4-FFF2-40B4-BE49-F238E27FC236}">
                <a16:creationId xmlns:a16="http://schemas.microsoft.com/office/drawing/2014/main" id="{B64208D8-D9C1-3948-9AA5-FFE184BC4E6B}"/>
              </a:ext>
            </a:extLst>
          </p:cNvPr>
          <p:cNvSpPr txBox="1">
            <a:spLocks/>
          </p:cNvSpPr>
          <p:nvPr/>
        </p:nvSpPr>
        <p:spPr>
          <a:xfrm>
            <a:off x="3621961" y="4145432"/>
            <a:ext cx="8210374" cy="271256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Chapter explores the most common approaches by which researchers incorporate human behavior into agent-based models.</a:t>
            </a:r>
          </a:p>
          <a:p>
            <a:pPr lvl="1"/>
            <a:r>
              <a:rPr lang="en-US" dirty="0"/>
              <a:t>E.g. mathematical and conceptual cognitive models</a:t>
            </a:r>
          </a:p>
          <a:p>
            <a:r>
              <a:rPr lang="en-US" dirty="0"/>
              <a:t>Provides examples of how these approaches can be implemented:</a:t>
            </a:r>
          </a:p>
          <a:p>
            <a:pPr lvl="1"/>
            <a:r>
              <a:rPr lang="en-US" dirty="0"/>
              <a:t>Consumer behavior using probabilistic rules</a:t>
            </a:r>
          </a:p>
          <a:p>
            <a:pPr lvl="1"/>
            <a:r>
              <a:rPr lang="en-US" dirty="0"/>
              <a:t>Simulating behavior in riots using a cognitive model</a:t>
            </a:r>
          </a:p>
          <a:p>
            <a:endParaRPr lang="en-US" dirty="0"/>
          </a:p>
        </p:txBody>
      </p:sp>
      <p:pic>
        <p:nvPicPr>
          <p:cNvPr id="6" name="Content Placeholder 5">
            <a:extLst>
              <a:ext uri="{FF2B5EF4-FFF2-40B4-BE49-F238E27FC236}">
                <a16:creationId xmlns:a16="http://schemas.microsoft.com/office/drawing/2014/main" id="{A02FFBDF-BFD8-644F-BFFA-760500A0A9CB}"/>
              </a:ext>
            </a:extLst>
          </p:cNvPr>
          <p:cNvPicPr>
            <a:picLocks noGrp="1" noChangeAspect="1"/>
          </p:cNvPicPr>
          <p:nvPr>
            <p:ph idx="1"/>
          </p:nvPr>
        </p:nvPicPr>
        <p:blipFill>
          <a:blip r:embed="rId3"/>
          <a:stretch>
            <a:fillRect/>
          </a:stretch>
        </p:blipFill>
        <p:spPr>
          <a:xfrm>
            <a:off x="4315373" y="97384"/>
            <a:ext cx="5999878" cy="3234249"/>
          </a:xfrm>
        </p:spPr>
      </p:pic>
      <p:pic>
        <p:nvPicPr>
          <p:cNvPr id="15" name="Picture 14">
            <a:extLst>
              <a:ext uri="{FF2B5EF4-FFF2-40B4-BE49-F238E27FC236}">
                <a16:creationId xmlns:a16="http://schemas.microsoft.com/office/drawing/2014/main" id="{23531F60-3C0C-764C-9D9D-B8339F727A53}"/>
              </a:ext>
            </a:extLst>
          </p:cNvPr>
          <p:cNvPicPr>
            <a:picLocks noChangeAspect="1"/>
          </p:cNvPicPr>
          <p:nvPr/>
        </p:nvPicPr>
        <p:blipFill>
          <a:blip r:embed="rId4"/>
          <a:stretch>
            <a:fillRect/>
          </a:stretch>
        </p:blipFill>
        <p:spPr>
          <a:xfrm>
            <a:off x="4576975" y="3331633"/>
            <a:ext cx="6300345" cy="630035"/>
          </a:xfrm>
          <a:prstGeom prst="rect">
            <a:avLst/>
          </a:prstGeom>
        </p:spPr>
      </p:pic>
    </p:spTree>
    <p:extLst>
      <p:ext uri="{BB962C8B-B14F-4D97-AF65-F5344CB8AC3E}">
        <p14:creationId xmlns:p14="http://schemas.microsoft.com/office/powerpoint/2010/main" val="2854195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D611A7-0264-5D44-8064-5DD4ADBB9EF6}"/>
              </a:ext>
            </a:extLst>
          </p:cNvPr>
          <p:cNvPicPr>
            <a:picLocks noChangeAspect="1"/>
          </p:cNvPicPr>
          <p:nvPr/>
        </p:nvPicPr>
        <p:blipFill>
          <a:blip r:embed="rId3"/>
          <a:stretch>
            <a:fillRect/>
          </a:stretch>
        </p:blipFill>
        <p:spPr>
          <a:xfrm>
            <a:off x="3638878" y="1168920"/>
            <a:ext cx="4298114" cy="2260079"/>
          </a:xfrm>
          <a:prstGeom prst="rect">
            <a:avLst/>
          </a:prstGeom>
        </p:spPr>
      </p:pic>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dirty="0">
                <a:solidFill>
                  <a:srgbClr val="FFFFFF"/>
                </a:solidFill>
              </a:rPr>
              <a:t>Chapter 8: Networks</a:t>
            </a:r>
          </a:p>
        </p:txBody>
      </p:sp>
      <p:sp>
        <p:nvSpPr>
          <p:cNvPr id="14" name="Content Placeholder 2">
            <a:extLst>
              <a:ext uri="{FF2B5EF4-FFF2-40B4-BE49-F238E27FC236}">
                <a16:creationId xmlns:a16="http://schemas.microsoft.com/office/drawing/2014/main" id="{B64208D8-D9C1-3948-9AA5-FFE184BC4E6B}"/>
              </a:ext>
            </a:extLst>
          </p:cNvPr>
          <p:cNvSpPr txBox="1">
            <a:spLocks/>
          </p:cNvSpPr>
          <p:nvPr/>
        </p:nvSpPr>
        <p:spPr>
          <a:xfrm>
            <a:off x="3621961" y="4145432"/>
            <a:ext cx="8210374" cy="271256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Networks play a critical role in our lives in terms of physical networks we use to navigate upon, our social networks and more recently how we communicate via cyber networks (e.g. social media). </a:t>
            </a:r>
          </a:p>
          <a:p>
            <a:r>
              <a:rPr lang="en-US" dirty="0"/>
              <a:t>This chapter provides a brief introduction to such networks and shows how they can be integrated into agent-based models.</a:t>
            </a:r>
          </a:p>
          <a:p>
            <a:r>
              <a:rPr lang="en-US" dirty="0"/>
              <a:t>Models are introduced that demonstrate how to navigate agents along a physical road network (a common requirement for spatially-explicit agent-based models) and how social networks evolve over time.</a:t>
            </a:r>
          </a:p>
          <a:p>
            <a:endParaRPr lang="en-US" dirty="0"/>
          </a:p>
          <a:p>
            <a:endParaRPr lang="en-US" dirty="0"/>
          </a:p>
          <a:p>
            <a:endParaRPr lang="en-US" dirty="0"/>
          </a:p>
          <a:p>
            <a:endParaRPr lang="en-US" dirty="0"/>
          </a:p>
        </p:txBody>
      </p:sp>
      <p:pic>
        <p:nvPicPr>
          <p:cNvPr id="9" name="Picture 8">
            <a:extLst>
              <a:ext uri="{FF2B5EF4-FFF2-40B4-BE49-F238E27FC236}">
                <a16:creationId xmlns:a16="http://schemas.microsoft.com/office/drawing/2014/main" id="{C65A4E42-A502-9F4F-B618-2AD9E3A6DAA7}"/>
              </a:ext>
            </a:extLst>
          </p:cNvPr>
          <p:cNvPicPr>
            <a:picLocks noChangeAspect="1"/>
          </p:cNvPicPr>
          <p:nvPr/>
        </p:nvPicPr>
        <p:blipFill rotWithShape="1">
          <a:blip r:embed="rId4"/>
          <a:srcRect t="2408"/>
          <a:stretch/>
        </p:blipFill>
        <p:spPr>
          <a:xfrm>
            <a:off x="7938687" y="989811"/>
            <a:ext cx="4241120" cy="2618295"/>
          </a:xfrm>
          <a:prstGeom prst="rect">
            <a:avLst/>
          </a:prstGeom>
        </p:spPr>
      </p:pic>
    </p:spTree>
    <p:extLst>
      <p:ext uri="{BB962C8B-B14F-4D97-AF65-F5344CB8AC3E}">
        <p14:creationId xmlns:p14="http://schemas.microsoft.com/office/powerpoint/2010/main" val="33642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dirty="0">
                <a:solidFill>
                  <a:srgbClr val="FFFFFF"/>
                </a:solidFill>
              </a:rPr>
              <a:t>Chapter 9: Spatial Statistics</a:t>
            </a:r>
          </a:p>
        </p:txBody>
      </p:sp>
      <p:sp>
        <p:nvSpPr>
          <p:cNvPr id="14" name="Content Placeholder 2">
            <a:extLst>
              <a:ext uri="{FF2B5EF4-FFF2-40B4-BE49-F238E27FC236}">
                <a16:creationId xmlns:a16="http://schemas.microsoft.com/office/drawing/2014/main" id="{B64208D8-D9C1-3948-9AA5-FFE184BC4E6B}"/>
              </a:ext>
            </a:extLst>
          </p:cNvPr>
          <p:cNvSpPr txBox="1">
            <a:spLocks/>
          </p:cNvSpPr>
          <p:nvPr/>
        </p:nvSpPr>
        <p:spPr>
          <a:xfrm>
            <a:off x="3621961" y="4145432"/>
            <a:ext cx="8210374" cy="27125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chapter presents a range of statistics and algorithms that can be used to compare two spatial data sets. </a:t>
            </a:r>
          </a:p>
          <a:p>
            <a:r>
              <a:rPr lang="en-US" dirty="0"/>
              <a:t>These are important for modelling because, at some point, it will be necessary to compare a model outcome to some real-world data in order to assess how reliable the model is. </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6EB72DE7-65A7-1946-B20E-5B24B7FCF7A8}"/>
              </a:ext>
            </a:extLst>
          </p:cNvPr>
          <p:cNvPicPr>
            <a:picLocks noChangeAspect="1"/>
          </p:cNvPicPr>
          <p:nvPr/>
        </p:nvPicPr>
        <p:blipFill>
          <a:blip r:embed="rId3"/>
          <a:stretch>
            <a:fillRect/>
          </a:stretch>
        </p:blipFill>
        <p:spPr>
          <a:xfrm>
            <a:off x="3621961" y="274320"/>
            <a:ext cx="6986942" cy="3573678"/>
          </a:xfrm>
          <a:prstGeom prst="rect">
            <a:avLst/>
          </a:prstGeom>
        </p:spPr>
      </p:pic>
    </p:spTree>
    <p:extLst>
      <p:ext uri="{BB962C8B-B14F-4D97-AF65-F5344CB8AC3E}">
        <p14:creationId xmlns:p14="http://schemas.microsoft.com/office/powerpoint/2010/main" val="1442263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38DDA-2150-1147-B1F2-04571D79B50E}"/>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DCCC874-872D-FA48-A5E3-8BFAA487818D}"/>
              </a:ext>
            </a:extLst>
          </p:cNvPr>
          <p:cNvSpPr>
            <a:spLocks noGrp="1"/>
          </p:cNvSpPr>
          <p:nvPr>
            <p:ph idx="1"/>
          </p:nvPr>
        </p:nvSpPr>
        <p:spPr/>
        <p:txBody>
          <a:bodyPr/>
          <a:lstStyle/>
          <a:p>
            <a:r>
              <a:rPr lang="en-US" dirty="0"/>
              <a:t>Introduce the textbook, structure and online resources. </a:t>
            </a:r>
          </a:p>
          <a:p>
            <a:r>
              <a:rPr lang="en-US" dirty="0"/>
              <a:t>Provide contextual background and general overview of the major developments in geographical modelling for the simulation of the individual.</a:t>
            </a:r>
          </a:p>
          <a:p>
            <a:pPr lvl="1"/>
            <a:r>
              <a:rPr lang="en-US" dirty="0"/>
              <a:t>What is a model</a:t>
            </a:r>
          </a:p>
          <a:p>
            <a:pPr lvl="1"/>
            <a:r>
              <a:rPr lang="en-US" dirty="0"/>
              <a:t>Introduce complexity theory</a:t>
            </a:r>
          </a:p>
          <a:p>
            <a:r>
              <a:rPr lang="en-US" dirty="0"/>
              <a:t>Set the scene for the upcoming chapters </a:t>
            </a:r>
          </a:p>
          <a:p>
            <a:pPr lvl="1"/>
            <a:r>
              <a:rPr lang="en-US" dirty="0"/>
              <a:t>Provide a brief overview of the main topics covered in the book.</a:t>
            </a:r>
          </a:p>
          <a:p>
            <a:endParaRPr lang="en-US" dirty="0"/>
          </a:p>
        </p:txBody>
      </p:sp>
    </p:spTree>
    <p:extLst>
      <p:ext uri="{BB962C8B-B14F-4D97-AF65-F5344CB8AC3E}">
        <p14:creationId xmlns:p14="http://schemas.microsoft.com/office/powerpoint/2010/main" val="1032833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dirty="0">
                <a:solidFill>
                  <a:srgbClr val="FFFFFF"/>
                </a:solidFill>
              </a:rPr>
              <a:t>Chapter 10: Evaluating Models: Verification, Calibration, Validation</a:t>
            </a:r>
          </a:p>
        </p:txBody>
      </p:sp>
      <p:sp>
        <p:nvSpPr>
          <p:cNvPr id="14" name="Content Placeholder 2">
            <a:extLst>
              <a:ext uri="{FF2B5EF4-FFF2-40B4-BE49-F238E27FC236}">
                <a16:creationId xmlns:a16="http://schemas.microsoft.com/office/drawing/2014/main" id="{B64208D8-D9C1-3948-9AA5-FFE184BC4E6B}"/>
              </a:ext>
            </a:extLst>
          </p:cNvPr>
          <p:cNvSpPr txBox="1">
            <a:spLocks/>
          </p:cNvSpPr>
          <p:nvPr/>
        </p:nvSpPr>
        <p:spPr>
          <a:xfrm>
            <a:off x="3621961" y="4145432"/>
            <a:ext cx="8210374" cy="271256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Model evaluation is one of the central challenges associated with agent-based models. A key question that all </a:t>
            </a:r>
            <a:r>
              <a:rPr lang="en-US" dirty="0" err="1"/>
              <a:t>modellers</a:t>
            </a:r>
            <a:r>
              <a:rPr lang="en-US" dirty="0"/>
              <a:t> face is “</a:t>
            </a:r>
            <a:r>
              <a:rPr lang="en-US" i="1" dirty="0"/>
              <a:t>how well does this model simulate the phenomenon of interest?</a:t>
            </a:r>
            <a:r>
              <a:rPr lang="en-US" dirty="0"/>
              <a:t>”. While there are no universally accepted methods for evaluating agent-based models, researchers often adopt the same three stage process of verification, calibration and validation. This chapter presents an overview of the methods that are commonly used within each of these stages. </a:t>
            </a:r>
            <a:r>
              <a:rPr lang="en-US"/>
              <a:t>The overarching aim of this chapter is to provide the reader with the knowledge to design their own approach to evaluating agent-based models.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953985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dirty="0">
                <a:solidFill>
                  <a:srgbClr val="FFFFFF"/>
                </a:solidFill>
              </a:rPr>
              <a:t>Chapter 11: Alternative Modelling Approaches</a:t>
            </a:r>
          </a:p>
        </p:txBody>
      </p:sp>
      <p:sp>
        <p:nvSpPr>
          <p:cNvPr id="14" name="Content Placeholder 2">
            <a:extLst>
              <a:ext uri="{FF2B5EF4-FFF2-40B4-BE49-F238E27FC236}">
                <a16:creationId xmlns:a16="http://schemas.microsoft.com/office/drawing/2014/main" id="{B64208D8-D9C1-3948-9AA5-FFE184BC4E6B}"/>
              </a:ext>
            </a:extLst>
          </p:cNvPr>
          <p:cNvSpPr txBox="1">
            <a:spLocks/>
          </p:cNvSpPr>
          <p:nvPr/>
        </p:nvSpPr>
        <p:spPr>
          <a:xfrm>
            <a:off x="3621961" y="3072384"/>
            <a:ext cx="8210374" cy="378561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ABM is one of the most popular approaches used in social and spatial simulation. </a:t>
            </a:r>
          </a:p>
          <a:p>
            <a:r>
              <a:rPr lang="en-US" dirty="0"/>
              <a:t>However, there are several other alternative approaches that are available to the researcher including Cellular Automata, Microsimulation, Discreet Event Simulation, System Dynamics and Spatial Interaction models.</a:t>
            </a:r>
          </a:p>
          <a:p>
            <a:r>
              <a:rPr lang="en-US" dirty="0"/>
              <a:t>This chapter presents an overview of these other approaches giving simple examples on how they can be used and summarizing the main differences between them. </a:t>
            </a:r>
          </a:p>
          <a:p>
            <a:r>
              <a:rPr lang="en-US" dirty="0"/>
              <a:t>To compare these models, they are applied to the same issue, the spread of a disease using a Susceptible-Infected-Recovered (SIR) epidemic model. </a:t>
            </a:r>
          </a:p>
          <a:p>
            <a:pPr lvl="1"/>
            <a:r>
              <a:rPr lang="en-US" dirty="0"/>
              <a:t>This shows that while the same general patterns emerge, the reasons for this are very different.</a:t>
            </a:r>
          </a:p>
          <a:p>
            <a:endParaRPr lang="en-US" dirty="0"/>
          </a:p>
        </p:txBody>
      </p:sp>
      <p:pic>
        <p:nvPicPr>
          <p:cNvPr id="6" name="Picture 5">
            <a:extLst>
              <a:ext uri="{FF2B5EF4-FFF2-40B4-BE49-F238E27FC236}">
                <a16:creationId xmlns:a16="http://schemas.microsoft.com/office/drawing/2014/main" id="{0A3326D8-B4E0-4047-8659-A59D844EFD94}"/>
              </a:ext>
            </a:extLst>
          </p:cNvPr>
          <p:cNvPicPr>
            <a:picLocks noChangeAspect="1"/>
          </p:cNvPicPr>
          <p:nvPr/>
        </p:nvPicPr>
        <p:blipFill>
          <a:blip r:embed="rId3"/>
          <a:stretch>
            <a:fillRect/>
          </a:stretch>
        </p:blipFill>
        <p:spPr>
          <a:xfrm>
            <a:off x="4132220" y="1487272"/>
            <a:ext cx="7722282" cy="1582166"/>
          </a:xfrm>
          <a:prstGeom prst="rect">
            <a:avLst/>
          </a:prstGeom>
        </p:spPr>
      </p:pic>
      <p:pic>
        <p:nvPicPr>
          <p:cNvPr id="8" name="Picture 7">
            <a:extLst>
              <a:ext uri="{FF2B5EF4-FFF2-40B4-BE49-F238E27FC236}">
                <a16:creationId xmlns:a16="http://schemas.microsoft.com/office/drawing/2014/main" id="{9DC4B9D3-EB3A-B346-99B8-821F3A244213}"/>
              </a:ext>
            </a:extLst>
          </p:cNvPr>
          <p:cNvPicPr>
            <a:picLocks noChangeAspect="1"/>
          </p:cNvPicPr>
          <p:nvPr/>
        </p:nvPicPr>
        <p:blipFill>
          <a:blip r:embed="rId4"/>
          <a:stretch>
            <a:fillRect/>
          </a:stretch>
        </p:blipFill>
        <p:spPr>
          <a:xfrm>
            <a:off x="4132220" y="149827"/>
            <a:ext cx="7200429" cy="1337445"/>
          </a:xfrm>
          <a:prstGeom prst="rect">
            <a:avLst/>
          </a:prstGeom>
        </p:spPr>
      </p:pic>
    </p:spTree>
    <p:extLst>
      <p:ext uri="{BB962C8B-B14F-4D97-AF65-F5344CB8AC3E}">
        <p14:creationId xmlns:p14="http://schemas.microsoft.com/office/powerpoint/2010/main" val="3894654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307A-88FF-A148-92DD-67B6F926B4F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dirty="0">
                <a:solidFill>
                  <a:srgbClr val="FFFFFF"/>
                </a:solidFill>
              </a:rPr>
              <a:t>Chapter 12: Summary and Outlook</a:t>
            </a:r>
          </a:p>
        </p:txBody>
      </p:sp>
      <p:sp>
        <p:nvSpPr>
          <p:cNvPr id="14" name="Content Placeholder 2">
            <a:extLst>
              <a:ext uri="{FF2B5EF4-FFF2-40B4-BE49-F238E27FC236}">
                <a16:creationId xmlns:a16="http://schemas.microsoft.com/office/drawing/2014/main" id="{B64208D8-D9C1-3948-9AA5-FFE184BC4E6B}"/>
              </a:ext>
            </a:extLst>
          </p:cNvPr>
          <p:cNvSpPr txBox="1">
            <a:spLocks/>
          </p:cNvSpPr>
          <p:nvPr/>
        </p:nvSpPr>
        <p:spPr>
          <a:xfrm>
            <a:off x="3621961" y="3182112"/>
            <a:ext cx="8210374" cy="367588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chapter reflects on the current state of the art of agent-based models and factors that may shape the future of this discipline. </a:t>
            </a:r>
          </a:p>
          <a:p>
            <a:r>
              <a:rPr lang="en-US" dirty="0"/>
              <a:t>Specifically the key challenges for developing robust agent-based models of geographical systems are discussed as well as potential solutions. </a:t>
            </a:r>
          </a:p>
          <a:p>
            <a:pPr lvl="1"/>
            <a:r>
              <a:rPr lang="en-US" dirty="0"/>
              <a:t>E.g. , the relationship between theory and models, inter-model comparison, replication, verification and validation, behavior, sharing and dissemination, along with data challenges.</a:t>
            </a:r>
          </a:p>
          <a:p>
            <a:r>
              <a:rPr lang="en-US" dirty="0"/>
              <a:t>We need to address these issues if these models are to be used to offer insight into key societal challenges, </a:t>
            </a:r>
          </a:p>
          <a:p>
            <a:pPr lvl="1"/>
            <a:r>
              <a:rPr lang="en-US" dirty="0"/>
              <a:t>E.g., climate change, urban growth and migration.</a:t>
            </a:r>
          </a:p>
        </p:txBody>
      </p:sp>
      <p:pic>
        <p:nvPicPr>
          <p:cNvPr id="6" name="Picture 5">
            <a:extLst>
              <a:ext uri="{FF2B5EF4-FFF2-40B4-BE49-F238E27FC236}">
                <a16:creationId xmlns:a16="http://schemas.microsoft.com/office/drawing/2014/main" id="{E68C0D18-8BAA-9544-BD2C-6144A3595122}"/>
              </a:ext>
            </a:extLst>
          </p:cNvPr>
          <p:cNvPicPr>
            <a:picLocks noChangeAspect="1"/>
          </p:cNvPicPr>
          <p:nvPr/>
        </p:nvPicPr>
        <p:blipFill>
          <a:blip r:embed="rId3"/>
          <a:stretch>
            <a:fillRect/>
          </a:stretch>
        </p:blipFill>
        <p:spPr>
          <a:xfrm>
            <a:off x="3621961" y="234138"/>
            <a:ext cx="4214106" cy="2624734"/>
          </a:xfrm>
          <a:prstGeom prst="rect">
            <a:avLst/>
          </a:prstGeom>
        </p:spPr>
      </p:pic>
      <p:pic>
        <p:nvPicPr>
          <p:cNvPr id="8" name="Picture 7">
            <a:extLst>
              <a:ext uri="{FF2B5EF4-FFF2-40B4-BE49-F238E27FC236}">
                <a16:creationId xmlns:a16="http://schemas.microsoft.com/office/drawing/2014/main" id="{2AEF0F14-9B9B-2D47-AEED-89E54075AC26}"/>
              </a:ext>
            </a:extLst>
          </p:cNvPr>
          <p:cNvPicPr>
            <a:picLocks noChangeAspect="1"/>
          </p:cNvPicPr>
          <p:nvPr/>
        </p:nvPicPr>
        <p:blipFill>
          <a:blip r:embed="rId4"/>
          <a:stretch>
            <a:fillRect/>
          </a:stretch>
        </p:blipFill>
        <p:spPr>
          <a:xfrm>
            <a:off x="8020318" y="234138"/>
            <a:ext cx="3336530" cy="2372644"/>
          </a:xfrm>
          <a:prstGeom prst="rect">
            <a:avLst/>
          </a:prstGeom>
        </p:spPr>
      </p:pic>
    </p:spTree>
    <p:extLst>
      <p:ext uri="{BB962C8B-B14F-4D97-AF65-F5344CB8AC3E}">
        <p14:creationId xmlns:p14="http://schemas.microsoft.com/office/powerpoint/2010/main" val="575832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131735-1B81-D649-9635-BD38E4007E88}"/>
              </a:ext>
            </a:extLst>
          </p:cNvPr>
          <p:cNvSpPr>
            <a:spLocks noGrp="1"/>
          </p:cNvSpPr>
          <p:nvPr>
            <p:ph type="title"/>
          </p:nvPr>
        </p:nvSpPr>
        <p:spPr>
          <a:xfrm>
            <a:off x="226022" y="643467"/>
            <a:ext cx="3363974" cy="1597315"/>
          </a:xfrm>
          <a:noFill/>
          <a:ln w="19050">
            <a:solidFill>
              <a:schemeClr val="bg1"/>
            </a:solidFill>
          </a:ln>
        </p:spPr>
        <p:txBody>
          <a:bodyPr wrap="square">
            <a:normAutofit/>
          </a:bodyPr>
          <a:lstStyle/>
          <a:p>
            <a:pPr algn="ctr"/>
            <a:r>
              <a:rPr lang="en-US" sz="2800" dirty="0">
                <a:solidFill>
                  <a:schemeClr val="bg1"/>
                </a:solidFill>
              </a:rPr>
              <a:t>Online Resources</a:t>
            </a:r>
          </a:p>
        </p:txBody>
      </p:sp>
      <p:sp>
        <p:nvSpPr>
          <p:cNvPr id="10" name="Content Placeholder 9">
            <a:extLst>
              <a:ext uri="{FF2B5EF4-FFF2-40B4-BE49-F238E27FC236}">
                <a16:creationId xmlns:a16="http://schemas.microsoft.com/office/drawing/2014/main" id="{DDBA3CFF-48D1-48A5-BA6D-844E56969B44}"/>
              </a:ext>
            </a:extLst>
          </p:cNvPr>
          <p:cNvSpPr>
            <a:spLocks noGrp="1"/>
          </p:cNvSpPr>
          <p:nvPr>
            <p:ph idx="1"/>
          </p:nvPr>
        </p:nvSpPr>
        <p:spPr>
          <a:xfrm>
            <a:off x="245902" y="2638044"/>
            <a:ext cx="3363974" cy="3415622"/>
          </a:xfrm>
        </p:spPr>
        <p:txBody>
          <a:bodyPr>
            <a:normAutofit/>
          </a:bodyPr>
          <a:lstStyle/>
          <a:p>
            <a:r>
              <a:rPr lang="en-US" sz="2000" dirty="0">
                <a:solidFill>
                  <a:schemeClr val="bg1"/>
                </a:solidFill>
              </a:rPr>
              <a:t>Visit: </a:t>
            </a:r>
            <a:r>
              <a:rPr lang="en-US" sz="2000" dirty="0">
                <a:solidFill>
                  <a:schemeClr val="bg1"/>
                </a:solidFill>
                <a:hlinkClick r:id="rId2"/>
              </a:rPr>
              <a:t>https://www.abmgis.org/</a:t>
            </a:r>
            <a:r>
              <a:rPr lang="en-US" sz="2000" dirty="0">
                <a:solidFill>
                  <a:schemeClr val="bg1"/>
                </a:solidFill>
              </a:rPr>
              <a:t> for models, tutorials and data used in this book.</a:t>
            </a:r>
          </a:p>
          <a:p>
            <a:r>
              <a:rPr lang="en-US" sz="2000" dirty="0">
                <a:solidFill>
                  <a:schemeClr val="bg1"/>
                </a:solidFill>
              </a:rPr>
              <a:t>Each chapter has a specific page with more information.  See: </a:t>
            </a:r>
            <a:r>
              <a:rPr lang="en-US" sz="2000" dirty="0">
                <a:solidFill>
                  <a:schemeClr val="bg1"/>
                </a:solidFill>
                <a:hlinkClick r:id="rId3"/>
              </a:rPr>
              <a:t>https://github.com/abmgis/abmgis</a:t>
            </a:r>
            <a:r>
              <a:rPr lang="en-US" sz="2000" dirty="0">
                <a:solidFill>
                  <a:schemeClr val="bg1"/>
                </a:solidFill>
              </a:rPr>
              <a:t> </a:t>
            </a:r>
          </a:p>
        </p:txBody>
      </p:sp>
      <p:pic>
        <p:nvPicPr>
          <p:cNvPr id="8" name="Content Placeholder 4">
            <a:extLst>
              <a:ext uri="{FF2B5EF4-FFF2-40B4-BE49-F238E27FC236}">
                <a16:creationId xmlns:a16="http://schemas.microsoft.com/office/drawing/2014/main" id="{C6F084E8-6ED5-3B49-BA9F-B45A4B177AF2}"/>
              </a:ext>
            </a:extLst>
          </p:cNvPr>
          <p:cNvPicPr>
            <a:picLocks noChangeAspect="1"/>
          </p:cNvPicPr>
          <p:nvPr/>
        </p:nvPicPr>
        <p:blipFill>
          <a:blip r:embed="rId4"/>
          <a:stretch>
            <a:fillRect/>
          </a:stretch>
        </p:blipFill>
        <p:spPr>
          <a:xfrm>
            <a:off x="3935287" y="0"/>
            <a:ext cx="8269962" cy="6905417"/>
          </a:xfrm>
          <a:prstGeom prst="rect">
            <a:avLst/>
          </a:prstGeom>
        </p:spPr>
      </p:pic>
    </p:spTree>
    <p:extLst>
      <p:ext uri="{BB962C8B-B14F-4D97-AF65-F5344CB8AC3E}">
        <p14:creationId xmlns:p14="http://schemas.microsoft.com/office/powerpoint/2010/main" val="411560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578F-1A2D-8044-826D-BBA63371DC4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0F900AC-8ACD-6646-9D46-F69F5E911AD1}"/>
              </a:ext>
            </a:extLst>
          </p:cNvPr>
          <p:cNvSpPr>
            <a:spLocks noGrp="1"/>
          </p:cNvSpPr>
          <p:nvPr>
            <p:ph idx="1"/>
          </p:nvPr>
        </p:nvSpPr>
        <p:spPr/>
        <p:txBody>
          <a:bodyPr>
            <a:normAutofit/>
          </a:bodyPr>
          <a:lstStyle/>
          <a:p>
            <a:r>
              <a:rPr lang="en-US" dirty="0"/>
              <a:t>Geographers have always been interested in the role and influence of the individual within geographical systems. </a:t>
            </a:r>
          </a:p>
          <a:p>
            <a:pPr lvl="1"/>
            <a:r>
              <a:rPr lang="en-US" dirty="0"/>
              <a:t>Specifically what are the consequences of individual behaviors and decision-making over space and time?</a:t>
            </a:r>
          </a:p>
          <a:p>
            <a:r>
              <a:rPr lang="en-US" dirty="0"/>
              <a:t>In the last 20 years we have seen an explosion in computer processing power and storage and micro-level data sets</a:t>
            </a:r>
          </a:p>
          <a:p>
            <a:r>
              <a:rPr lang="en-US" dirty="0"/>
              <a:t>Coinciding with this, ideas from complexity science now influence our thinking geographical systems.</a:t>
            </a:r>
          </a:p>
          <a:p>
            <a:pPr lvl="1"/>
            <a:r>
              <a:rPr lang="en-US" dirty="0"/>
              <a:t>How individuals interact and shape geographical systems from the bottom up. </a:t>
            </a:r>
          </a:p>
        </p:txBody>
      </p:sp>
    </p:spTree>
    <p:extLst>
      <p:ext uri="{BB962C8B-B14F-4D97-AF65-F5344CB8AC3E}">
        <p14:creationId xmlns:p14="http://schemas.microsoft.com/office/powerpoint/2010/main" val="354395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7F3CF-0A3E-0442-BA3E-0CF01C14F79D}"/>
              </a:ext>
            </a:extLst>
          </p:cNvPr>
          <p:cNvSpPr>
            <a:spLocks noGrp="1"/>
          </p:cNvSpPr>
          <p:nvPr>
            <p:ph type="title"/>
          </p:nvPr>
        </p:nvSpPr>
        <p:spPr/>
        <p:txBody>
          <a:bodyPr/>
          <a:lstStyle/>
          <a:p>
            <a:r>
              <a:rPr lang="en-US" dirty="0"/>
              <a:t>Complexity and Geographical Systems</a:t>
            </a:r>
          </a:p>
        </p:txBody>
      </p:sp>
      <p:sp>
        <p:nvSpPr>
          <p:cNvPr id="3" name="Content Placeholder 2">
            <a:extLst>
              <a:ext uri="{FF2B5EF4-FFF2-40B4-BE49-F238E27FC236}">
                <a16:creationId xmlns:a16="http://schemas.microsoft.com/office/drawing/2014/main" id="{357C2B33-EF55-9C4E-B0B4-0770AB5DF337}"/>
              </a:ext>
            </a:extLst>
          </p:cNvPr>
          <p:cNvSpPr>
            <a:spLocks noGrp="1"/>
          </p:cNvSpPr>
          <p:nvPr>
            <p:ph idx="1"/>
          </p:nvPr>
        </p:nvSpPr>
        <p:spPr>
          <a:xfrm>
            <a:off x="838200" y="1825625"/>
            <a:ext cx="10515600" cy="1772340"/>
          </a:xfrm>
        </p:spPr>
        <p:txBody>
          <a:bodyPr/>
          <a:lstStyle/>
          <a:p>
            <a:r>
              <a:rPr lang="en-US" dirty="0"/>
              <a:t>Complexity arises when a small number of rules or laws, applied at a local level and among many entities, are capable of generating complex global phenomena: </a:t>
            </a:r>
          </a:p>
          <a:p>
            <a:pPr lvl="1"/>
            <a:r>
              <a:rPr lang="en-US" dirty="0"/>
              <a:t>Collective behaviors, extensive spatial patterns, hierarchies, etc.</a:t>
            </a:r>
          </a:p>
          <a:p>
            <a:endParaRPr lang="en-US" dirty="0"/>
          </a:p>
          <a:p>
            <a:endParaRPr lang="en-US" dirty="0"/>
          </a:p>
        </p:txBody>
      </p:sp>
    </p:spTree>
    <p:extLst>
      <p:ext uri="{BB962C8B-B14F-4D97-AF65-F5344CB8AC3E}">
        <p14:creationId xmlns:p14="http://schemas.microsoft.com/office/powerpoint/2010/main" val="3977527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A5195-474D-7749-B96E-8F6E771BE316}"/>
              </a:ext>
            </a:extLst>
          </p:cNvPr>
          <p:cNvSpPr>
            <a:spLocks noGrp="1"/>
          </p:cNvSpPr>
          <p:nvPr>
            <p:ph type="title"/>
          </p:nvPr>
        </p:nvSpPr>
        <p:spPr/>
        <p:txBody>
          <a:bodyPr/>
          <a:lstStyle/>
          <a:p>
            <a:r>
              <a:rPr lang="en-US" dirty="0"/>
              <a:t>Hierarchies and Interactions</a:t>
            </a:r>
          </a:p>
        </p:txBody>
      </p:sp>
      <p:pic>
        <p:nvPicPr>
          <p:cNvPr id="5" name="Content Placeholder 4">
            <a:extLst>
              <a:ext uri="{FF2B5EF4-FFF2-40B4-BE49-F238E27FC236}">
                <a16:creationId xmlns:a16="http://schemas.microsoft.com/office/drawing/2014/main" id="{F6E239E3-78F6-1646-A80B-044DE94E46C1}"/>
              </a:ext>
            </a:extLst>
          </p:cNvPr>
          <p:cNvPicPr>
            <a:picLocks noGrp="1" noChangeAspect="1"/>
          </p:cNvPicPr>
          <p:nvPr>
            <p:ph idx="1"/>
          </p:nvPr>
        </p:nvPicPr>
        <p:blipFill>
          <a:blip r:embed="rId2"/>
          <a:stretch>
            <a:fillRect/>
          </a:stretch>
        </p:blipFill>
        <p:spPr>
          <a:xfrm>
            <a:off x="1545334" y="1385888"/>
            <a:ext cx="9101332" cy="4523845"/>
          </a:xfrm>
        </p:spPr>
      </p:pic>
      <p:sp>
        <p:nvSpPr>
          <p:cNvPr id="6" name="TextBox 5">
            <a:extLst>
              <a:ext uri="{FF2B5EF4-FFF2-40B4-BE49-F238E27FC236}">
                <a16:creationId xmlns:a16="http://schemas.microsoft.com/office/drawing/2014/main" id="{D8693116-0B76-FF4C-8A14-9B0ED549A46F}"/>
              </a:ext>
            </a:extLst>
          </p:cNvPr>
          <p:cNvSpPr txBox="1"/>
          <p:nvPr/>
        </p:nvSpPr>
        <p:spPr>
          <a:xfrm>
            <a:off x="639179" y="6214533"/>
            <a:ext cx="10511422" cy="646331"/>
          </a:xfrm>
          <a:prstGeom prst="rect">
            <a:avLst/>
          </a:prstGeom>
          <a:noFill/>
        </p:spPr>
        <p:txBody>
          <a:bodyPr wrap="square" rtlCol="0">
            <a:spAutoFit/>
          </a:bodyPr>
          <a:lstStyle/>
          <a:p>
            <a:pPr algn="ctr"/>
            <a:r>
              <a:rPr lang="en-US" dirty="0"/>
              <a:t>A simple hierarchical structure of a city composed of multiple neighborhoods which form a hierarchy at the more macro level but also have interactions (e.g. commuter flows) amongst each other.</a:t>
            </a:r>
          </a:p>
        </p:txBody>
      </p:sp>
    </p:spTree>
    <p:extLst>
      <p:ext uri="{BB962C8B-B14F-4D97-AF65-F5344CB8AC3E}">
        <p14:creationId xmlns:p14="http://schemas.microsoft.com/office/powerpoint/2010/main" val="2706271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F737B-1694-924F-90B5-73F66B769229}"/>
              </a:ext>
            </a:extLst>
          </p:cNvPr>
          <p:cNvSpPr>
            <a:spLocks noGrp="1"/>
          </p:cNvSpPr>
          <p:nvPr>
            <p:ph type="title"/>
          </p:nvPr>
        </p:nvSpPr>
        <p:spPr/>
        <p:txBody>
          <a:bodyPr/>
          <a:lstStyle/>
          <a:p>
            <a:r>
              <a:rPr lang="en-US" dirty="0"/>
              <a:t>Complexity and Geographical Systems</a:t>
            </a:r>
          </a:p>
        </p:txBody>
      </p:sp>
      <p:graphicFrame>
        <p:nvGraphicFramePr>
          <p:cNvPr id="7" name="Content Placeholder 3">
            <a:extLst>
              <a:ext uri="{FF2B5EF4-FFF2-40B4-BE49-F238E27FC236}">
                <a16:creationId xmlns:a16="http://schemas.microsoft.com/office/drawing/2014/main" id="{2FE6591E-F269-044C-A51E-0B92674C7A95}"/>
              </a:ext>
            </a:extLst>
          </p:cNvPr>
          <p:cNvGraphicFramePr>
            <a:graphicFrameLocks/>
          </p:cNvGraphicFramePr>
          <p:nvPr>
            <p:extLst>
              <p:ext uri="{D42A27DB-BD31-4B8C-83A1-F6EECF244321}">
                <p14:modId xmlns:p14="http://schemas.microsoft.com/office/powerpoint/2010/main" val="649381356"/>
              </p:ext>
            </p:extLst>
          </p:nvPr>
        </p:nvGraphicFramePr>
        <p:xfrm>
          <a:off x="838200" y="1690688"/>
          <a:ext cx="10515600" cy="4302760"/>
        </p:xfrm>
        <a:graphic>
          <a:graphicData uri="http://schemas.openxmlformats.org/drawingml/2006/table">
            <a:tbl>
              <a:tblPr firstRow="1" bandRow="1">
                <a:tableStyleId>{073A0DAA-6AF3-43AB-8588-CEC1D06C72B9}</a:tableStyleId>
              </a:tblPr>
              <a:tblGrid>
                <a:gridCol w="1924878">
                  <a:extLst>
                    <a:ext uri="{9D8B030D-6E8A-4147-A177-3AD203B41FA5}">
                      <a16:colId xmlns:a16="http://schemas.microsoft.com/office/drawing/2014/main" val="583489186"/>
                    </a:ext>
                  </a:extLst>
                </a:gridCol>
                <a:gridCol w="3717235">
                  <a:extLst>
                    <a:ext uri="{9D8B030D-6E8A-4147-A177-3AD203B41FA5}">
                      <a16:colId xmlns:a16="http://schemas.microsoft.com/office/drawing/2014/main" val="2919190288"/>
                    </a:ext>
                  </a:extLst>
                </a:gridCol>
                <a:gridCol w="4873487">
                  <a:extLst>
                    <a:ext uri="{9D8B030D-6E8A-4147-A177-3AD203B41FA5}">
                      <a16:colId xmlns:a16="http://schemas.microsoft.com/office/drawing/2014/main" val="547155228"/>
                    </a:ext>
                  </a:extLst>
                </a:gridCol>
              </a:tblGrid>
              <a:tr h="370840">
                <a:tc>
                  <a:txBody>
                    <a:bodyPr/>
                    <a:lstStyle/>
                    <a:p>
                      <a:pPr algn="l"/>
                      <a:r>
                        <a:rPr lang="en-US" dirty="0"/>
                        <a:t>Term</a:t>
                      </a:r>
                    </a:p>
                  </a:txBody>
                  <a:tcPr anchor="ctr"/>
                </a:tc>
                <a:tc>
                  <a:txBody>
                    <a:bodyPr/>
                    <a:lstStyle/>
                    <a:p>
                      <a:r>
                        <a:rPr lang="en-US" dirty="0"/>
                        <a:t>Explanation</a:t>
                      </a:r>
                    </a:p>
                  </a:txBody>
                  <a:tcPr anchor="ctr"/>
                </a:tc>
                <a:tc>
                  <a:txBody>
                    <a:bodyPr/>
                    <a:lstStyle/>
                    <a:p>
                      <a:r>
                        <a:rPr lang="en-US" dirty="0"/>
                        <a:t>Example</a:t>
                      </a:r>
                    </a:p>
                  </a:txBody>
                  <a:tcPr anchor="ctr"/>
                </a:tc>
                <a:extLst>
                  <a:ext uri="{0D108BD9-81ED-4DB2-BD59-A6C34878D82A}">
                    <a16:rowId xmlns:a16="http://schemas.microsoft.com/office/drawing/2014/main" val="4225655375"/>
                  </a:ext>
                </a:extLst>
              </a:tr>
              <a:tr h="370840">
                <a:tc>
                  <a:txBody>
                    <a:bodyPr/>
                    <a:lstStyle/>
                    <a:p>
                      <a:pPr algn="l"/>
                      <a:r>
                        <a:rPr lang="en-US" b="1" dirty="0"/>
                        <a:t>Self-</a:t>
                      </a:r>
                      <a:r>
                        <a:rPr lang="en-US" b="1" dirty="0" err="1"/>
                        <a:t>organisation</a:t>
                      </a:r>
                      <a:endParaRPr lang="en-US" b="1" dirty="0"/>
                    </a:p>
                  </a:txBody>
                  <a:tcPr anchor="ctr"/>
                </a:tc>
                <a:tc>
                  <a:txBody>
                    <a:bodyPr/>
                    <a:lstStyle/>
                    <a:p>
                      <a:r>
                        <a:rPr lang="en-US" dirty="0"/>
                        <a:t>The system’s ability to self-</a:t>
                      </a:r>
                      <a:r>
                        <a:rPr lang="en-US" dirty="0" err="1"/>
                        <a:t>organise</a:t>
                      </a:r>
                      <a:r>
                        <a:rPr lang="en-US" dirty="0"/>
                        <a:t> – without higher-level direction.</a:t>
                      </a:r>
                    </a:p>
                  </a:txBody>
                  <a:tcPr anchor="ctr"/>
                </a:tc>
                <a:tc>
                  <a:txBody>
                    <a:bodyPr/>
                    <a:lstStyle/>
                    <a:p>
                      <a:r>
                        <a:rPr lang="en-US" dirty="0"/>
                        <a:t>In economics, national and global markets evolve from locally interacting agents all pursuing what they want.</a:t>
                      </a:r>
                    </a:p>
                  </a:txBody>
                  <a:tcPr anchor="ctr"/>
                </a:tc>
                <a:extLst>
                  <a:ext uri="{0D108BD9-81ED-4DB2-BD59-A6C34878D82A}">
                    <a16:rowId xmlns:a16="http://schemas.microsoft.com/office/drawing/2014/main" val="3110194185"/>
                  </a:ext>
                </a:extLst>
              </a:tr>
              <a:tr h="370840">
                <a:tc>
                  <a:txBody>
                    <a:bodyPr/>
                    <a:lstStyle/>
                    <a:p>
                      <a:pPr algn="l"/>
                      <a:r>
                        <a:rPr lang="en-US" b="1" dirty="0"/>
                        <a:t>Non-linear</a:t>
                      </a:r>
                    </a:p>
                  </a:txBody>
                  <a:tcPr anchor="ctr"/>
                </a:tc>
                <a:tc>
                  <a:txBody>
                    <a:bodyPr/>
                    <a:lstStyle/>
                    <a:p>
                      <a:r>
                        <a:rPr lang="en-US" dirty="0"/>
                        <a:t>Outputs do not have to be proportional to their inputs.</a:t>
                      </a:r>
                    </a:p>
                  </a:txBody>
                  <a:tcPr anchor="ctr"/>
                </a:tc>
                <a:tc>
                  <a:txBody>
                    <a:bodyPr/>
                    <a:lstStyle/>
                    <a:p>
                      <a:r>
                        <a:rPr lang="en-US" dirty="0"/>
                        <a:t>Increasing education and employment opportunities for the people  does not stop rioting (Appendix A13).</a:t>
                      </a:r>
                    </a:p>
                  </a:txBody>
                  <a:tcPr anchor="ctr"/>
                </a:tc>
                <a:extLst>
                  <a:ext uri="{0D108BD9-81ED-4DB2-BD59-A6C34878D82A}">
                    <a16:rowId xmlns:a16="http://schemas.microsoft.com/office/drawing/2014/main" val="202082359"/>
                  </a:ext>
                </a:extLst>
              </a:tr>
              <a:tr h="370840">
                <a:tc>
                  <a:txBody>
                    <a:bodyPr/>
                    <a:lstStyle/>
                    <a:p>
                      <a:pPr algn="l"/>
                      <a:r>
                        <a:rPr lang="en-US" b="1" dirty="0"/>
                        <a:t>Feedback</a:t>
                      </a:r>
                    </a:p>
                  </a:txBody>
                  <a:tcPr anchor="ctr"/>
                </a:tc>
                <a:tc>
                  <a:txBody>
                    <a:bodyPr/>
                    <a:lstStyle/>
                    <a:p>
                      <a:r>
                        <a:rPr lang="en-US" dirty="0"/>
                        <a:t>Self-</a:t>
                      </a:r>
                      <a:r>
                        <a:rPr lang="en-US" dirty="0" err="1"/>
                        <a:t>organisation</a:t>
                      </a:r>
                      <a:r>
                        <a:rPr lang="en-US" dirty="0"/>
                        <a:t> results from feedback mechanisms (positive &amp;</a:t>
                      </a:r>
                    </a:p>
                    <a:p>
                      <a:r>
                        <a:rPr lang="en-US" dirty="0"/>
                        <a:t>negative) as a result of interactions between individual entities.</a:t>
                      </a:r>
                    </a:p>
                  </a:txBody>
                  <a:tcPr anchor="ctr"/>
                </a:tc>
                <a:tc>
                  <a:txBody>
                    <a:bodyPr/>
                    <a:lstStyle/>
                    <a:p>
                      <a:r>
                        <a:rPr lang="en-US" b="1" dirty="0"/>
                        <a:t>Negative</a:t>
                      </a:r>
                      <a:r>
                        <a:rPr lang="en-US" dirty="0"/>
                        <a:t>: thermostat that attempts to regulate the temperature in a room.</a:t>
                      </a:r>
                    </a:p>
                    <a:p>
                      <a:r>
                        <a:rPr lang="en-US" b="1" dirty="0"/>
                        <a:t>Positive</a:t>
                      </a:r>
                      <a:r>
                        <a:rPr lang="en-US" dirty="0"/>
                        <a:t>: a run on a bank which can cause it and other banks to fail.</a:t>
                      </a:r>
                    </a:p>
                  </a:txBody>
                  <a:tcPr anchor="ctr"/>
                </a:tc>
                <a:extLst>
                  <a:ext uri="{0D108BD9-81ED-4DB2-BD59-A6C34878D82A}">
                    <a16:rowId xmlns:a16="http://schemas.microsoft.com/office/drawing/2014/main" val="4018001574"/>
                  </a:ext>
                </a:extLst>
              </a:tr>
              <a:tr h="370840">
                <a:tc>
                  <a:txBody>
                    <a:bodyPr/>
                    <a:lstStyle/>
                    <a:p>
                      <a:pPr algn="l"/>
                      <a:r>
                        <a:rPr lang="en-US" b="1" dirty="0"/>
                        <a:t>Path Dependence</a:t>
                      </a:r>
                    </a:p>
                  </a:txBody>
                  <a:tcPr anchor="ctr"/>
                </a:tc>
                <a:tc>
                  <a:txBody>
                    <a:bodyPr/>
                    <a:lstStyle/>
                    <a:p>
                      <a:r>
                        <a:rPr lang="en-US" dirty="0"/>
                        <a:t>How history dictates how systems evolve and restructure.</a:t>
                      </a:r>
                    </a:p>
                  </a:txBody>
                  <a:tcPr anchor="ctr"/>
                </a:tc>
                <a:tc>
                  <a:txBody>
                    <a:bodyPr/>
                    <a:lstStyle/>
                    <a:p>
                      <a:r>
                        <a:rPr lang="en-US" dirty="0"/>
                        <a:t>Rank size distribution of cities or residential decisions</a:t>
                      </a:r>
                    </a:p>
                    <a:p>
                      <a:r>
                        <a:rPr lang="en-US" dirty="0"/>
                        <a:t>impact land markets.</a:t>
                      </a:r>
                    </a:p>
                  </a:txBody>
                  <a:tcPr anchor="ctr"/>
                </a:tc>
                <a:extLst>
                  <a:ext uri="{0D108BD9-81ED-4DB2-BD59-A6C34878D82A}">
                    <a16:rowId xmlns:a16="http://schemas.microsoft.com/office/drawing/2014/main" val="1205121895"/>
                  </a:ext>
                </a:extLst>
              </a:tr>
            </a:tbl>
          </a:graphicData>
        </a:graphic>
      </p:graphicFrame>
      <p:sp>
        <p:nvSpPr>
          <p:cNvPr id="8" name="TextBox 7">
            <a:extLst>
              <a:ext uri="{FF2B5EF4-FFF2-40B4-BE49-F238E27FC236}">
                <a16:creationId xmlns:a16="http://schemas.microsoft.com/office/drawing/2014/main" id="{B6D50870-969C-7246-B7CC-3E16DEF303EB}"/>
              </a:ext>
            </a:extLst>
          </p:cNvPr>
          <p:cNvSpPr txBox="1"/>
          <p:nvPr/>
        </p:nvSpPr>
        <p:spPr>
          <a:xfrm>
            <a:off x="4272199" y="6226937"/>
            <a:ext cx="3647602" cy="369332"/>
          </a:xfrm>
          <a:prstGeom prst="rect">
            <a:avLst/>
          </a:prstGeom>
          <a:noFill/>
        </p:spPr>
        <p:txBody>
          <a:bodyPr wrap="none" rtlCol="0">
            <a:spAutoFit/>
          </a:bodyPr>
          <a:lstStyle/>
          <a:p>
            <a:r>
              <a:rPr lang="en-US" dirty="0"/>
              <a:t>Key terms used in complexity theory</a:t>
            </a:r>
          </a:p>
        </p:txBody>
      </p:sp>
    </p:spTree>
    <p:extLst>
      <p:ext uri="{BB962C8B-B14F-4D97-AF65-F5344CB8AC3E}">
        <p14:creationId xmlns:p14="http://schemas.microsoft.com/office/powerpoint/2010/main" val="2276178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7D8A1-F200-4F49-8BC0-320B95D62D2D}"/>
              </a:ext>
            </a:extLst>
          </p:cNvPr>
          <p:cNvSpPr>
            <a:spLocks noGrp="1"/>
          </p:cNvSpPr>
          <p:nvPr>
            <p:ph type="title"/>
          </p:nvPr>
        </p:nvSpPr>
        <p:spPr/>
        <p:txBody>
          <a:bodyPr/>
          <a:lstStyle/>
          <a:p>
            <a:r>
              <a:rPr lang="en-US" dirty="0"/>
              <a:t>Models</a:t>
            </a:r>
          </a:p>
        </p:txBody>
      </p:sp>
      <p:sp>
        <p:nvSpPr>
          <p:cNvPr id="3" name="Content Placeholder 2">
            <a:extLst>
              <a:ext uri="{FF2B5EF4-FFF2-40B4-BE49-F238E27FC236}">
                <a16:creationId xmlns:a16="http://schemas.microsoft.com/office/drawing/2014/main" id="{03A2E2E8-4E36-8243-80BD-0AB4B3725BC2}"/>
              </a:ext>
            </a:extLst>
          </p:cNvPr>
          <p:cNvSpPr>
            <a:spLocks noGrp="1"/>
          </p:cNvSpPr>
          <p:nvPr>
            <p:ph idx="1"/>
          </p:nvPr>
        </p:nvSpPr>
        <p:spPr/>
        <p:txBody>
          <a:bodyPr>
            <a:normAutofit lnSpcReduction="10000"/>
          </a:bodyPr>
          <a:lstStyle/>
          <a:p>
            <a:r>
              <a:rPr lang="en-US" dirty="0"/>
              <a:t>In seeking to understand the complexity of the world around us, we require methods that can capture and regenerate the characteristics of complex systems. </a:t>
            </a:r>
          </a:p>
          <a:p>
            <a:r>
              <a:rPr lang="en-US" dirty="0"/>
              <a:t>We do this through modelling.</a:t>
            </a:r>
          </a:p>
          <a:p>
            <a:pPr lvl="1"/>
            <a:r>
              <a:rPr lang="en-US" dirty="0"/>
              <a:t>A model is a simplified representation of a complex reality, to the point that the reality is understandable and analytically manageable.</a:t>
            </a:r>
          </a:p>
          <a:p>
            <a:r>
              <a:rPr lang="en-US" dirty="0"/>
              <a:t>A model can be constructed as a computer program that uses a simplified digital representation of one or more aspects of the real world, transforming them to create a new representation.</a:t>
            </a:r>
          </a:p>
          <a:p>
            <a:r>
              <a:rPr lang="en-US" dirty="0"/>
              <a:t>There are many reasons and purposes for modelling, from description and explanation to prediction.</a:t>
            </a:r>
          </a:p>
        </p:txBody>
      </p:sp>
    </p:spTree>
    <p:extLst>
      <p:ext uri="{BB962C8B-B14F-4D97-AF65-F5344CB8AC3E}">
        <p14:creationId xmlns:p14="http://schemas.microsoft.com/office/powerpoint/2010/main" val="423011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82221-EB08-0D43-8602-A8378C761137}"/>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9B9523B5-02E0-BC45-8ECF-CE43AC174AAF}"/>
              </a:ext>
            </a:extLst>
          </p:cNvPr>
          <p:cNvSpPr>
            <a:spLocks noGrp="1"/>
          </p:cNvSpPr>
          <p:nvPr>
            <p:ph idx="1"/>
          </p:nvPr>
        </p:nvSpPr>
        <p:spPr/>
        <p:txBody>
          <a:bodyPr>
            <a:normAutofit fontScale="92500" lnSpcReduction="10000"/>
          </a:bodyPr>
          <a:lstStyle/>
          <a:p>
            <a:r>
              <a:rPr lang="en-US" dirty="0"/>
              <a:t>While models provide one route towards understanding geographical complexity, we are also rapidly gaining a richer understanding of the world through the vast amount of new data becoming available and enabling new veins of research.</a:t>
            </a:r>
          </a:p>
          <a:p>
            <a:pPr lvl="1"/>
            <a:r>
              <a:rPr lang="en-US" dirty="0"/>
              <a:t>By the year 2020, many predict the global universe of accessible data to be of the order of 44 zettabytes or 44 trillion gigabytes</a:t>
            </a:r>
          </a:p>
          <a:p>
            <a:pPr lvl="1"/>
            <a:r>
              <a:rPr lang="en-US" dirty="0"/>
              <a:t>Data now not only comes from government and commercial organizations (e.g. US Census Bureau) but also from individual users.</a:t>
            </a:r>
          </a:p>
          <a:p>
            <a:r>
              <a:rPr lang="en-US" dirty="0"/>
              <a:t>However, data alone does not give us the ‘</a:t>
            </a:r>
            <a:r>
              <a:rPr lang="en-US" i="1" dirty="0"/>
              <a:t>why</a:t>
            </a:r>
            <a:r>
              <a:rPr lang="en-US" dirty="0"/>
              <a:t>’, only the ‘</a:t>
            </a:r>
            <a:r>
              <a:rPr lang="en-US" i="1" dirty="0"/>
              <a:t>what</a:t>
            </a:r>
            <a:r>
              <a:rPr lang="en-US" dirty="0"/>
              <a:t>’, in the sense that it gives us the </a:t>
            </a:r>
            <a:r>
              <a:rPr lang="en-US" i="1" dirty="0"/>
              <a:t>patterns</a:t>
            </a:r>
            <a:r>
              <a:rPr lang="en-US" dirty="0"/>
              <a:t> but not the </a:t>
            </a:r>
            <a:r>
              <a:rPr lang="en-US" i="1" dirty="0"/>
              <a:t>processes</a:t>
            </a:r>
            <a:r>
              <a:rPr lang="en-US" dirty="0"/>
              <a:t> that cause them to emerge. For this, we need to model social interaction and the individuals involved in such interactions. </a:t>
            </a:r>
          </a:p>
        </p:txBody>
      </p:sp>
    </p:spTree>
    <p:extLst>
      <p:ext uri="{BB962C8B-B14F-4D97-AF65-F5344CB8AC3E}">
        <p14:creationId xmlns:p14="http://schemas.microsoft.com/office/powerpoint/2010/main" val="2981430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2C095-009A-A842-8819-9A741C44E152}"/>
              </a:ext>
            </a:extLst>
          </p:cNvPr>
          <p:cNvSpPr>
            <a:spLocks noGrp="1"/>
          </p:cNvSpPr>
          <p:nvPr>
            <p:ph type="title"/>
          </p:nvPr>
        </p:nvSpPr>
        <p:spPr/>
        <p:txBody>
          <a:bodyPr/>
          <a:lstStyle/>
          <a:p>
            <a:r>
              <a:rPr lang="en-US" dirty="0"/>
              <a:t>Individuals</a:t>
            </a:r>
          </a:p>
        </p:txBody>
      </p:sp>
      <p:sp>
        <p:nvSpPr>
          <p:cNvPr id="3" name="Content Placeholder 2">
            <a:extLst>
              <a:ext uri="{FF2B5EF4-FFF2-40B4-BE49-F238E27FC236}">
                <a16:creationId xmlns:a16="http://schemas.microsoft.com/office/drawing/2014/main" id="{DCE71009-9ECA-E944-A0EE-A693020701EA}"/>
              </a:ext>
            </a:extLst>
          </p:cNvPr>
          <p:cNvSpPr>
            <a:spLocks noGrp="1"/>
          </p:cNvSpPr>
          <p:nvPr>
            <p:ph idx="1"/>
          </p:nvPr>
        </p:nvSpPr>
        <p:spPr>
          <a:xfrm>
            <a:off x="838200" y="1825624"/>
            <a:ext cx="10515600" cy="4754079"/>
          </a:xfrm>
        </p:spPr>
        <p:txBody>
          <a:bodyPr>
            <a:normAutofit fontScale="77500" lnSpcReduction="20000"/>
          </a:bodyPr>
          <a:lstStyle/>
          <a:p>
            <a:r>
              <a:rPr lang="en-US" dirty="0"/>
              <a:t>There has been a marked change over the past sixty years in how we simulate the individual within geographical systems. </a:t>
            </a:r>
          </a:p>
          <a:p>
            <a:r>
              <a:rPr lang="en-US" dirty="0"/>
              <a:t>Previous generations of researchers did not have either the computational power or access to data that today’s researchers do.</a:t>
            </a:r>
          </a:p>
          <a:p>
            <a:r>
              <a:rPr lang="en-US" dirty="0"/>
              <a:t>Lack of data and tools for simulating individuals meant that models examined the systems as a whole, based on aggregate analysis offering a limited way to examine the dynamics taking place within such systems</a:t>
            </a:r>
          </a:p>
          <a:p>
            <a:r>
              <a:rPr lang="en-US" dirty="0"/>
              <a:t>The increase in computation, individual-level data sources and the infusion of ideas from complexity theory allow us to look at how geographical systems  emerge from the “bottom up”</a:t>
            </a:r>
          </a:p>
          <a:p>
            <a:pPr lvl="1"/>
            <a:r>
              <a:rPr lang="en-US" dirty="0"/>
              <a:t>E.g. , it is the local-scale interactive behavior (commuting, moving) of many individual objects (vehicles, people) from which structured and ordered patterns emerge, such as peak-hour traffic congestion and the large-scale spatial clustering of socio-economic groups by residence.</a:t>
            </a:r>
          </a:p>
          <a:p>
            <a:r>
              <a:rPr lang="en-US" dirty="0"/>
              <a:t>Understanding how geographical systems grow and evolve from the </a:t>
            </a:r>
            <a:r>
              <a:rPr lang="en-US" i="1" dirty="0"/>
              <a:t>bottom up </a:t>
            </a:r>
            <a:r>
              <a:rPr lang="en-US" dirty="0"/>
              <a:t>allows us to understand how uncoordinated local decision-making gives rise to coordinated global patterns which define the shape of the world around us and how these global patterns then influence the local decisions of individuals.</a:t>
            </a:r>
          </a:p>
          <a:p>
            <a:endParaRPr lang="en-US" dirty="0"/>
          </a:p>
          <a:p>
            <a:endParaRPr lang="en-US" dirty="0"/>
          </a:p>
        </p:txBody>
      </p:sp>
    </p:spTree>
    <p:extLst>
      <p:ext uri="{BB962C8B-B14F-4D97-AF65-F5344CB8AC3E}">
        <p14:creationId xmlns:p14="http://schemas.microsoft.com/office/powerpoint/2010/main" val="29208682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612</TotalTime>
  <Words>2463</Words>
  <Application>Microsoft Macintosh PowerPoint</Application>
  <PresentationFormat>Widescreen</PresentationFormat>
  <Paragraphs>177</Paragraphs>
  <Slides>23</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Chapter 1</vt:lpstr>
      <vt:lpstr>Learning Objectives</vt:lpstr>
      <vt:lpstr>Introduction</vt:lpstr>
      <vt:lpstr>Complexity and Geographical Systems</vt:lpstr>
      <vt:lpstr>Hierarchies and Interactions</vt:lpstr>
      <vt:lpstr>Complexity and Geographical Systems</vt:lpstr>
      <vt:lpstr>Models</vt:lpstr>
      <vt:lpstr>Data</vt:lpstr>
      <vt:lpstr>Individuals</vt:lpstr>
      <vt:lpstr>Agent-Based Modelling and Geographical Information Systems</vt:lpstr>
      <vt:lpstr>Book Outline</vt:lpstr>
      <vt:lpstr>Chapter 2: Introduction to Agent-based Modelling</vt:lpstr>
      <vt:lpstr>Chapter 3: Designing and Developing an Agent-based Model</vt:lpstr>
      <vt:lpstr>Chapter 4: Building Agent-Based Models with NetLogo</vt:lpstr>
      <vt:lpstr>Chapter 5: Fundamentals of Geographical Information Systems</vt:lpstr>
      <vt:lpstr>Chapter 6: Integrating Agent-Based Modelling and GIS</vt:lpstr>
      <vt:lpstr>Chapter 7: Modelling Human Behavior</vt:lpstr>
      <vt:lpstr>Chapter 8: Networks</vt:lpstr>
      <vt:lpstr>Chapter 9: Spatial Statistics</vt:lpstr>
      <vt:lpstr>Chapter 10: Evaluating Models: Verification, Calibration, Validation</vt:lpstr>
      <vt:lpstr>Chapter 11: Alternative Modelling Approaches</vt:lpstr>
      <vt:lpstr>Chapter 12: Summary and Outlook</vt:lpstr>
      <vt:lpstr>Online Resources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T Crooks</dc:creator>
  <cp:lastModifiedBy>Andrew T Crooks</cp:lastModifiedBy>
  <cp:revision>65</cp:revision>
  <dcterms:created xsi:type="dcterms:W3CDTF">2018-07-16T13:06:35Z</dcterms:created>
  <dcterms:modified xsi:type="dcterms:W3CDTF">2018-11-09T16:40:34Z</dcterms:modified>
</cp:coreProperties>
</file>